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45"/>
  </p:notesMasterIdLst>
  <p:sldIdLst>
    <p:sldId id="256" r:id="rId2"/>
    <p:sldId id="259" r:id="rId3"/>
    <p:sldId id="270" r:id="rId4"/>
    <p:sldId id="262" r:id="rId5"/>
    <p:sldId id="307" r:id="rId6"/>
    <p:sldId id="312" r:id="rId7"/>
    <p:sldId id="263" r:id="rId8"/>
    <p:sldId id="333" r:id="rId9"/>
    <p:sldId id="281" r:id="rId10"/>
    <p:sldId id="264" r:id="rId11"/>
    <p:sldId id="309" r:id="rId12"/>
    <p:sldId id="310" r:id="rId13"/>
    <p:sldId id="314" r:id="rId14"/>
    <p:sldId id="276" r:id="rId15"/>
    <p:sldId id="315" r:id="rId16"/>
    <p:sldId id="279" r:id="rId17"/>
    <p:sldId id="316" r:id="rId18"/>
    <p:sldId id="319" r:id="rId19"/>
    <p:sldId id="318" r:id="rId20"/>
    <p:sldId id="317" r:id="rId21"/>
    <p:sldId id="273" r:id="rId22"/>
    <p:sldId id="321" r:id="rId23"/>
    <p:sldId id="283" r:id="rId24"/>
    <p:sldId id="282" r:id="rId25"/>
    <p:sldId id="287" r:id="rId26"/>
    <p:sldId id="288" r:id="rId27"/>
    <p:sldId id="298" r:id="rId28"/>
    <p:sldId id="299" r:id="rId29"/>
    <p:sldId id="296" r:id="rId30"/>
    <p:sldId id="293" r:id="rId31"/>
    <p:sldId id="334" r:id="rId32"/>
    <p:sldId id="323" r:id="rId33"/>
    <p:sldId id="325" r:id="rId34"/>
    <p:sldId id="335" r:id="rId35"/>
    <p:sldId id="336" r:id="rId36"/>
    <p:sldId id="292" r:id="rId37"/>
    <p:sldId id="328" r:id="rId38"/>
    <p:sldId id="290" r:id="rId39"/>
    <p:sldId id="295" r:id="rId40"/>
    <p:sldId id="322" r:id="rId41"/>
    <p:sldId id="331" r:id="rId42"/>
    <p:sldId id="332" r:id="rId43"/>
    <p:sldId id="272" r:id="rId4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Estilo medio 3 - Énfasis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5" autoAdjust="0"/>
    <p:restoredTop sz="96625" autoAdjust="0"/>
  </p:normalViewPr>
  <p:slideViewPr>
    <p:cSldViewPr snapToGrid="0">
      <p:cViewPr>
        <p:scale>
          <a:sx n="76" d="100"/>
          <a:sy n="76" d="100"/>
        </p:scale>
        <p:origin x="-48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0B51F-CF8A-4E5E-88AB-635F2F7654AC}" type="datetimeFigureOut">
              <a:rPr lang="en-US" smtClean="0"/>
              <a:t>7/4/2015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5BC051-C42B-4B18-A141-35F18EF00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56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TR/rdf-concepts/#section-Literals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dbpedia.org/resource/7_(number)" TargetMode="Externa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 smtClean="0"/>
              <a:t>Hasta ahora </a:t>
            </a:r>
            <a:r>
              <a:rPr lang="es-ES_tradnl" dirty="0" err="1" smtClean="0"/>
              <a:t>rdf</a:t>
            </a:r>
            <a:r>
              <a:rPr lang="es-ES_tradnl" baseline="0" dirty="0" smtClean="0"/>
              <a:t> aporta solo datos (bien en forma de grafo, bien en forma de </a:t>
            </a:r>
            <a:r>
              <a:rPr lang="es-ES_tradnl" baseline="0" dirty="0" err="1" smtClean="0"/>
              <a:t>syntaxis</a:t>
            </a:r>
            <a:r>
              <a:rPr lang="es-ES_tradnl" baseline="0" dirty="0" smtClean="0"/>
              <a:t> RDF/XML)</a:t>
            </a:r>
          </a:p>
          <a:p>
            <a:endParaRPr lang="es-ES_tradnl" baseline="0" dirty="0" smtClean="0"/>
          </a:p>
          <a:p>
            <a:r>
              <a:rPr lang="es-ES_tradnl" baseline="0" dirty="0" smtClean="0"/>
              <a:t>Ahora necesitamos mas constructores (o un vocabulario) para definir vocabularios con una </a:t>
            </a:r>
            <a:r>
              <a:rPr lang="es-ES_tradnl" baseline="0" dirty="0" err="1" smtClean="0"/>
              <a:t>semantica</a:t>
            </a:r>
            <a:r>
              <a:rPr lang="es-ES_tradnl" baseline="0" dirty="0" smtClean="0"/>
              <a:t> bien definida </a:t>
            </a:r>
            <a:r>
              <a:rPr lang="es-ES_tradnl" baseline="0" dirty="0" smtClean="0">
                <a:sym typeface="Wingdings" panose="05000000000000000000" pitchFamily="2" charset="2"/>
              </a:rPr>
              <a:t> RDFS y OWL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8563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Dos relaciones a destacar:</a:t>
            </a:r>
          </a:p>
          <a:p>
            <a:pPr lvl="1"/>
            <a:r>
              <a:rPr lang="es-ES" dirty="0" smtClean="0"/>
              <a:t>“</a:t>
            </a:r>
            <a:r>
              <a:rPr lang="es-ES" dirty="0" err="1" smtClean="0"/>
              <a:t>typing</a:t>
            </a:r>
            <a:r>
              <a:rPr lang="es-ES" dirty="0" smtClean="0"/>
              <a:t>”: indicar que un individuo pertenece a una clase específica</a:t>
            </a:r>
          </a:p>
          <a:p>
            <a:pPr lvl="1"/>
            <a:r>
              <a:rPr lang="es-ES" dirty="0" smtClean="0"/>
              <a:t>“</a:t>
            </a:r>
            <a:r>
              <a:rPr lang="es-ES" dirty="0" err="1" smtClean="0"/>
              <a:t>subclassing</a:t>
            </a:r>
            <a:r>
              <a:rPr lang="es-ES" dirty="0" smtClean="0"/>
              <a:t>”: todas las instancias de una clase son también instancias de otra.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6641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 literal represents a value and thus differs from the other nodes (HTTP references and blank nodes) that represent a resource. However, the boundary between the concept of a resource and the concept of a value is 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thin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Anything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represented by a literal could also be represented by a URI, but it is often more convenient or intuitive to use literals.</a:t>
            </a:r>
            <a:endParaRPr lang="es-ES_tradnl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it’s easier to use the literal “7″ (or “7″^^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xsd:integer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than, for instance, the URI 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http://dbpedia.org/resource/7_(number)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Literals are usually abstract values and describing them in most cases is not necessary nor practical.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instance, the fact that seven is an odd number is irrelevant in the context of the description of one’s age.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Literals are end nodes in an RDF graph that don’t branch out. They can not be subjects in RDF triples – they are always the objects used to describe a resource.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79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Dos relaciones a destacar:</a:t>
            </a:r>
          </a:p>
          <a:p>
            <a:pPr lvl="1"/>
            <a:r>
              <a:rPr lang="es-ES" dirty="0" smtClean="0"/>
              <a:t>“</a:t>
            </a:r>
            <a:r>
              <a:rPr lang="es-ES" dirty="0" err="1" smtClean="0"/>
              <a:t>typing</a:t>
            </a:r>
            <a:r>
              <a:rPr lang="es-ES" dirty="0" smtClean="0"/>
              <a:t>”: indicar que un individuo pertenece a una clase específica</a:t>
            </a:r>
          </a:p>
          <a:p>
            <a:pPr lvl="1"/>
            <a:r>
              <a:rPr lang="es-ES" dirty="0" smtClean="0"/>
              <a:t>“</a:t>
            </a:r>
            <a:r>
              <a:rPr lang="es-ES" dirty="0" err="1" smtClean="0"/>
              <a:t>subclassing</a:t>
            </a:r>
            <a:r>
              <a:rPr lang="es-ES" dirty="0" smtClean="0"/>
              <a:t>”: todas las instancias de una clase son también instancias de otra.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6641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Dos relaciones a destacar:</a:t>
            </a:r>
          </a:p>
          <a:p>
            <a:pPr lvl="1"/>
            <a:r>
              <a:rPr lang="es-ES" dirty="0" smtClean="0"/>
              <a:t>“</a:t>
            </a:r>
            <a:r>
              <a:rPr lang="es-ES" dirty="0" err="1" smtClean="0"/>
              <a:t>typing</a:t>
            </a:r>
            <a:r>
              <a:rPr lang="es-ES" dirty="0" smtClean="0"/>
              <a:t>”: indicar que un individuo pertenece a una clase específica</a:t>
            </a:r>
          </a:p>
          <a:p>
            <a:pPr lvl="1"/>
            <a:r>
              <a:rPr lang="es-ES" dirty="0" smtClean="0"/>
              <a:t>“</a:t>
            </a:r>
            <a:r>
              <a:rPr lang="es-ES" dirty="0" err="1" smtClean="0"/>
              <a:t>subclassing</a:t>
            </a:r>
            <a:r>
              <a:rPr lang="es-ES" dirty="0" smtClean="0"/>
              <a:t>”: todas las instancias de una clase son también instancias de otra.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6641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362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Dos relaciones a destacar:</a:t>
            </a:r>
          </a:p>
          <a:p>
            <a:pPr lvl="1"/>
            <a:r>
              <a:rPr lang="es-ES" dirty="0" smtClean="0"/>
              <a:t>“</a:t>
            </a:r>
            <a:r>
              <a:rPr lang="es-ES" dirty="0" err="1" smtClean="0"/>
              <a:t>typing</a:t>
            </a:r>
            <a:r>
              <a:rPr lang="es-ES" dirty="0" smtClean="0"/>
              <a:t>”: indicar que un individuo pertenece a una clase específica</a:t>
            </a:r>
          </a:p>
          <a:p>
            <a:pPr lvl="1"/>
            <a:r>
              <a:rPr lang="es-ES" dirty="0" smtClean="0"/>
              <a:t>“</a:t>
            </a:r>
            <a:r>
              <a:rPr lang="es-ES" dirty="0" err="1" smtClean="0"/>
              <a:t>subclassing</a:t>
            </a:r>
            <a:r>
              <a:rPr lang="es-ES" dirty="0" smtClean="0"/>
              <a:t>”: todas las instancias de una clase son también instancias de otra.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6641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760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760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362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36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484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36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484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s-ES_tradnl" dirty="0" smtClean="0"/>
              <a:t>Que es? Un</a:t>
            </a:r>
            <a:r>
              <a:rPr lang="es-ES_tradnl" baseline="0" dirty="0" smtClean="0"/>
              <a:t> vocabulario, donde los </a:t>
            </a:r>
            <a:r>
              <a:rPr lang="es-ES_tradnl" baseline="0" dirty="0" err="1" smtClean="0"/>
              <a:t>terminos</a:t>
            </a:r>
            <a:r>
              <a:rPr lang="es-ES_tradnl" baseline="0" dirty="0" smtClean="0"/>
              <a:t> </a:t>
            </a:r>
            <a:r>
              <a:rPr lang="es-ES_tradnl" baseline="0" dirty="0" err="1" smtClean="0"/>
              <a:t>estan</a:t>
            </a:r>
            <a:r>
              <a:rPr lang="es-ES_tradnl" baseline="0" dirty="0" smtClean="0"/>
              <a:t> bien definidos y con </a:t>
            </a:r>
            <a:r>
              <a:rPr lang="es-ES_tradnl" baseline="0" dirty="0" err="1" smtClean="0"/>
              <a:t>semantica</a:t>
            </a:r>
            <a:r>
              <a:rPr lang="es-ES_tradnl" baseline="0" dirty="0" smtClean="0"/>
              <a:t> y permite definir esquemas de </a:t>
            </a:r>
            <a:r>
              <a:rPr lang="es-ES_tradnl" baseline="0" dirty="0" err="1" smtClean="0"/>
              <a:t>rdf</a:t>
            </a:r>
            <a:r>
              <a:rPr lang="es-ES_tradnl" baseline="0" dirty="0" smtClean="0"/>
              <a:t> o vocabularios </a:t>
            </a:r>
            <a:r>
              <a:rPr lang="es-ES_tradnl" baseline="0" dirty="0" err="1" smtClean="0"/>
              <a:t>rdf</a:t>
            </a:r>
            <a:endParaRPr lang="es-ES_tradnl" baseline="0" dirty="0" smtClean="0"/>
          </a:p>
          <a:p>
            <a:pPr marL="171450" indent="-171450">
              <a:buFontTx/>
              <a:buChar char="-"/>
            </a:pPr>
            <a:r>
              <a:rPr lang="es-ES_tradnl" baseline="0" dirty="0" smtClean="0"/>
              <a:t>A </a:t>
            </a:r>
            <a:r>
              <a:rPr lang="es-ES_tradnl" baseline="0" dirty="0" err="1" smtClean="0"/>
              <a:t>traves</a:t>
            </a:r>
            <a:r>
              <a:rPr lang="es-ES_tradnl" baseline="0" dirty="0" smtClean="0"/>
              <a:t> de el elemento </a:t>
            </a:r>
            <a:r>
              <a:rPr lang="es-ES_tradnl" baseline="0" dirty="0" err="1" smtClean="0"/>
              <a:t>Class</a:t>
            </a:r>
            <a:r>
              <a:rPr lang="es-ES_tradnl" baseline="0" dirty="0" smtClean="0"/>
              <a:t>, y </a:t>
            </a:r>
            <a:r>
              <a:rPr lang="es-ES_tradnl" baseline="0" dirty="0" err="1" smtClean="0"/>
              <a:t>propieades</a:t>
            </a:r>
            <a:r>
              <a:rPr lang="es-ES_tradnl" baseline="0" dirty="0" smtClean="0"/>
              <a:t> para definir </a:t>
            </a:r>
            <a:r>
              <a:rPr lang="es-ES_tradnl" baseline="0" dirty="0" err="1" smtClean="0"/>
              <a:t>jerarquias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484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s-ES_tradnl" dirty="0" smtClean="0"/>
              <a:t>Que es? Un</a:t>
            </a:r>
            <a:r>
              <a:rPr lang="es-ES_tradnl" baseline="0" dirty="0" smtClean="0"/>
              <a:t> vocabulario, donde los </a:t>
            </a:r>
            <a:r>
              <a:rPr lang="es-ES_tradnl" baseline="0" dirty="0" err="1" smtClean="0"/>
              <a:t>terminos</a:t>
            </a:r>
            <a:r>
              <a:rPr lang="es-ES_tradnl" baseline="0" dirty="0" smtClean="0"/>
              <a:t> </a:t>
            </a:r>
            <a:r>
              <a:rPr lang="es-ES_tradnl" baseline="0" dirty="0" err="1" smtClean="0"/>
              <a:t>estan</a:t>
            </a:r>
            <a:r>
              <a:rPr lang="es-ES_tradnl" baseline="0" dirty="0" smtClean="0"/>
              <a:t> bien definidos y con </a:t>
            </a:r>
            <a:r>
              <a:rPr lang="es-ES_tradnl" baseline="0" dirty="0" err="1" smtClean="0"/>
              <a:t>semantica</a:t>
            </a:r>
            <a:r>
              <a:rPr lang="es-ES_tradnl" baseline="0" dirty="0" smtClean="0"/>
              <a:t> y permite definir esquemas de </a:t>
            </a:r>
            <a:r>
              <a:rPr lang="es-ES_tradnl" baseline="0" dirty="0" err="1" smtClean="0"/>
              <a:t>rdf</a:t>
            </a:r>
            <a:r>
              <a:rPr lang="es-ES_tradnl" baseline="0" dirty="0" smtClean="0"/>
              <a:t> o vocabularios </a:t>
            </a:r>
            <a:r>
              <a:rPr lang="es-ES_tradnl" baseline="0" dirty="0" err="1" smtClean="0"/>
              <a:t>rdf</a:t>
            </a:r>
            <a:endParaRPr lang="es-ES_tradnl" baseline="0" dirty="0" smtClean="0"/>
          </a:p>
          <a:p>
            <a:pPr marL="171450" indent="-171450">
              <a:buFontTx/>
              <a:buChar char="-"/>
            </a:pPr>
            <a:r>
              <a:rPr lang="es-ES_tradnl" baseline="0" dirty="0" smtClean="0"/>
              <a:t>A </a:t>
            </a:r>
            <a:r>
              <a:rPr lang="es-ES_tradnl" baseline="0" dirty="0" err="1" smtClean="0"/>
              <a:t>traves</a:t>
            </a:r>
            <a:r>
              <a:rPr lang="es-ES_tradnl" baseline="0" dirty="0" smtClean="0"/>
              <a:t> de el elemento </a:t>
            </a:r>
            <a:r>
              <a:rPr lang="es-ES_tradnl" baseline="0" dirty="0" err="1" smtClean="0"/>
              <a:t>Class</a:t>
            </a:r>
            <a:r>
              <a:rPr lang="es-ES_tradnl" baseline="0" dirty="0" smtClean="0"/>
              <a:t>, y </a:t>
            </a:r>
            <a:r>
              <a:rPr lang="es-ES_tradnl" baseline="0" dirty="0" err="1" smtClean="0"/>
              <a:t>propieades</a:t>
            </a:r>
            <a:r>
              <a:rPr lang="es-ES_tradnl" baseline="0" dirty="0" smtClean="0"/>
              <a:t> para definir </a:t>
            </a:r>
            <a:r>
              <a:rPr lang="es-ES_tradnl" baseline="0" dirty="0" err="1" smtClean="0"/>
              <a:t>jerarquias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4846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36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rdf:about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sets the subject URI of a statement, which may be absolute (http://example.com/) or resolved relative to the BASE of the document (e.g. /foo/bar, #frag). (Like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href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html)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rdf:ID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sets the subject URI, but it can only be within this document. An ID can also only be used once. Very like &lt;a name="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 or id="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 in html.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rdf:resource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sets the object URI of a statement, once again either absolute or relative.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err="1" smtClean="0"/>
              <a:t>rdf:ID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attribute on a node element (not property element, that has another meaning) can be used instead of </a:t>
            </a:r>
            <a:r>
              <a:rPr lang="en-US" dirty="0" err="1" smtClean="0"/>
              <a:t>rdf:about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gives a relative IRI equivalent to </a:t>
            </a:r>
            <a:r>
              <a:rPr lang="en-US" dirty="0" smtClean="0"/>
              <a:t>#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concatenated with the </a:t>
            </a:r>
            <a:r>
              <a:rPr lang="en-US" dirty="0" err="1" smtClean="0"/>
              <a:t>rdf:ID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attribute value</a:t>
            </a:r>
          </a:p>
          <a:p>
            <a:endParaRPr lang="es-E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36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362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Dos relaciones a destacar:</a:t>
            </a:r>
          </a:p>
          <a:p>
            <a:pPr lvl="1"/>
            <a:r>
              <a:rPr lang="es-ES" dirty="0" smtClean="0"/>
              <a:t>“</a:t>
            </a:r>
            <a:r>
              <a:rPr lang="es-ES" dirty="0" err="1" smtClean="0"/>
              <a:t>typing</a:t>
            </a:r>
            <a:r>
              <a:rPr lang="es-ES" dirty="0" smtClean="0"/>
              <a:t>”: indicar que un individuo pertenece a una clase específica</a:t>
            </a:r>
          </a:p>
          <a:p>
            <a:pPr lvl="1"/>
            <a:r>
              <a:rPr lang="es-ES" dirty="0" smtClean="0"/>
              <a:t>“</a:t>
            </a:r>
            <a:r>
              <a:rPr lang="es-ES" dirty="0" err="1" smtClean="0"/>
              <a:t>subclassing</a:t>
            </a:r>
            <a:r>
              <a:rPr lang="es-ES" dirty="0" smtClean="0"/>
              <a:t>”: todas las instancias de una clase son también instancias de otra.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BC051-C42B-4B18-A141-35F18EF000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664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9900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2079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1073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9866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0840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215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3059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9868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139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5251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6861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F3E23DD-F6B0-4BC8-BCD3-684E7645B94D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CD8E19C8-A358-4035-BC10-E35C6254C6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6719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urso2015.campusciff/ontologies/sesion2/example#Ciudad" TargetMode="External"/><Relationship Id="rId4" Type="http://schemas.openxmlformats.org/officeDocument/2006/relationships/hyperlink" Target="http://curso2015.campusciff/ontologies/sesion2/example#Persona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curso2015.campusciff/ontologies/sesion2/example#tieneHij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ontologia.curso2015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iff.curso2015/ontologies/owl/socialNetwork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TR/rdf11-mt/#rdfs-entailment" TargetMode="External"/><Relationship Id="rId2" Type="http://schemas.openxmlformats.org/officeDocument/2006/relationships/hyperlink" Target="http://es.slideshare.net/francisco.cifuentes/curso-ontologas-modelando-en-er-y-rdf-schem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gsi.dit.upm.es/~gfer/ssii/RDFS.pdf" TargetMode="External"/><Relationship Id="rId4" Type="http://schemas.openxmlformats.org/officeDocument/2006/relationships/hyperlink" Target="http://www.w3.org/TR/2000/CR-rdf-schema-20000327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xample.org/thing" TargetMode="External"/><Relationship Id="rId4" Type="http://schemas.openxmlformats.org/officeDocument/2006/relationships/hyperlink" Target="http://example.org/stuff/1.0/Documen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dirty="0" err="1"/>
              <a:t>One</a:t>
            </a:r>
            <a:r>
              <a:rPr lang="es-ES_tradnl" dirty="0"/>
              <a:t> </a:t>
            </a:r>
            <a:r>
              <a:rPr lang="es-ES_tradnl" dirty="0" err="1"/>
              <a:t>level</a:t>
            </a:r>
            <a:r>
              <a:rPr lang="es-ES_tradnl" dirty="0"/>
              <a:t> </a:t>
            </a:r>
            <a:r>
              <a:rPr lang="es-ES_tradnl" dirty="0" err="1"/>
              <a:t>higher</a:t>
            </a:r>
            <a:r>
              <a:rPr lang="es-ES_tradnl" dirty="0"/>
              <a:t> </a:t>
            </a:r>
            <a:r>
              <a:rPr lang="es-ES_tradnl" dirty="0" smtClean="0"/>
              <a:t>up: RDFS and OWL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sz="2400" dirty="0"/>
              <a:t>Edición 2014 / 2015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3758" y="1714691"/>
            <a:ext cx="3048000" cy="276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11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ym typeface="Wingdings" panose="05000000000000000000" pitchFamily="2" charset="2"/>
              </a:rPr>
              <a:t>Definir clases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425698"/>
            <a:ext cx="7315200" cy="5612140"/>
          </a:xfrm>
        </p:spPr>
        <p:txBody>
          <a:bodyPr>
            <a:normAutofit/>
          </a:bodyPr>
          <a:lstStyle/>
          <a:p>
            <a:r>
              <a:rPr lang="es-ES" dirty="0" smtClean="0"/>
              <a:t>Conceptualmente una </a:t>
            </a:r>
            <a:r>
              <a:rPr lang="es-ES" i="1" dirty="0" smtClean="0"/>
              <a:t>clase</a:t>
            </a:r>
            <a:r>
              <a:rPr lang="es-ES" dirty="0" smtClean="0"/>
              <a:t> es </a:t>
            </a:r>
            <a:r>
              <a:rPr lang="es-ES" dirty="0"/>
              <a:t>una </a:t>
            </a:r>
            <a:r>
              <a:rPr lang="es-ES" i="1" dirty="0" smtClean="0"/>
              <a:t>colección </a:t>
            </a:r>
            <a:r>
              <a:rPr lang="es-ES" i="1" dirty="0" smtClean="0"/>
              <a:t>de resources</a:t>
            </a:r>
            <a:r>
              <a:rPr lang="es-ES" dirty="0" smtClean="0"/>
              <a:t> </a:t>
            </a:r>
            <a:r>
              <a:rPr lang="es-ES" dirty="0" smtClean="0"/>
              <a:t>de la misma naturaleza (equivalente </a:t>
            </a:r>
            <a:r>
              <a:rPr lang="es-ES" dirty="0"/>
              <a:t>a </a:t>
            </a:r>
            <a:r>
              <a:rPr lang="es-ES" dirty="0" smtClean="0"/>
              <a:t>las clases de Java) </a:t>
            </a:r>
            <a:r>
              <a:rPr lang="es-ES" dirty="0"/>
              <a:t>: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Persona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s-ES_tradnl" dirty="0" smtClean="0">
                <a:sym typeface="Wingdings" panose="05000000000000000000" pitchFamily="2" charset="2"/>
              </a:rPr>
              <a:t>representa el grupo de todos los resources que son personas (Juan, </a:t>
            </a:r>
            <a:r>
              <a:rPr lang="es-ES_tradnl" dirty="0">
                <a:sym typeface="Wingdings" panose="05000000000000000000" pitchFamily="2" charset="2"/>
              </a:rPr>
              <a:t>P</a:t>
            </a:r>
            <a:r>
              <a:rPr lang="es-ES_tradnl" dirty="0" smtClean="0">
                <a:sym typeface="Wingdings" panose="05000000000000000000" pitchFamily="2" charset="2"/>
              </a:rPr>
              <a:t>edro</a:t>
            </a:r>
            <a:r>
              <a:rPr lang="en-US" dirty="0" smtClean="0">
                <a:sym typeface="Wingdings" panose="05000000000000000000" pitchFamily="2" charset="2"/>
              </a:rPr>
              <a:t>…)</a:t>
            </a:r>
          </a:p>
          <a:p>
            <a:pPr lvl="1"/>
            <a:r>
              <a:rPr lang="es-ES_tradnl" dirty="0" smtClean="0">
                <a:sym typeface="Wingdings" panose="05000000000000000000" pitchFamily="2" charset="2"/>
              </a:rPr>
              <a:t>Ciudad  representa el grupo de todos los recursos que son ciudades (</a:t>
            </a:r>
            <a:r>
              <a:rPr lang="es-ES_tradnl" dirty="0" err="1" smtClean="0">
                <a:sym typeface="Wingdings" panose="05000000000000000000" pitchFamily="2" charset="2"/>
              </a:rPr>
              <a:t>Valparaiso</a:t>
            </a:r>
            <a:r>
              <a:rPr lang="es-ES_tradnl" dirty="0" smtClean="0">
                <a:sym typeface="Wingdings" panose="05000000000000000000" pitchFamily="2" charset="2"/>
              </a:rPr>
              <a:t>, </a:t>
            </a:r>
            <a:r>
              <a:rPr lang="es-ES_tradnl" dirty="0">
                <a:sym typeface="Wingdings" panose="05000000000000000000" pitchFamily="2" charset="2"/>
              </a:rPr>
              <a:t>M</a:t>
            </a:r>
            <a:r>
              <a:rPr lang="es-ES_tradnl" dirty="0" smtClean="0">
                <a:sym typeface="Wingdings" panose="05000000000000000000" pitchFamily="2" charset="2"/>
              </a:rPr>
              <a:t>anila..)</a:t>
            </a:r>
            <a:endParaRPr lang="en-US" dirty="0" smtClean="0"/>
          </a:p>
          <a:p>
            <a:r>
              <a:rPr lang="es-ES" dirty="0" smtClean="0"/>
              <a:t>Una clase en términos de </a:t>
            </a:r>
            <a:r>
              <a:rPr lang="es-ES" dirty="0" smtClean="0"/>
              <a:t>RDFS es un recurso cuyo tipo es </a:t>
            </a:r>
            <a:r>
              <a:rPr lang="es-ES" dirty="0" err="1" smtClean="0"/>
              <a:t>rdfs:Class</a:t>
            </a:r>
            <a:r>
              <a:rPr lang="es-ES" dirty="0" smtClean="0"/>
              <a:t> </a:t>
            </a:r>
            <a:r>
              <a:rPr lang="es-ES" dirty="0" smtClean="0"/>
              <a:t>(tienen la propiedad </a:t>
            </a:r>
            <a:r>
              <a:rPr lang="es-ES" dirty="0" err="1" smtClean="0"/>
              <a:t>rdf:type</a:t>
            </a:r>
            <a:r>
              <a:rPr lang="es-ES" dirty="0" smtClean="0"/>
              <a:t> con </a:t>
            </a:r>
            <a:r>
              <a:rPr lang="es-ES" dirty="0"/>
              <a:t>valor </a:t>
            </a:r>
            <a:r>
              <a:rPr lang="es-ES" dirty="0" smtClean="0"/>
              <a:t>es </a:t>
            </a:r>
            <a:r>
              <a:rPr lang="es-ES" dirty="0" err="1" smtClean="0"/>
              <a:t>rdfs:Class</a:t>
            </a:r>
            <a:r>
              <a:rPr lang="es-ES" dirty="0" smtClean="0"/>
              <a:t>)</a:t>
            </a:r>
          </a:p>
          <a:p>
            <a:pPr marL="182880" lvl="1">
              <a:spcBef>
                <a:spcPts val="1200"/>
              </a:spcBef>
              <a:spcAft>
                <a:spcPts val="0"/>
              </a:spcAft>
            </a:pPr>
            <a:r>
              <a:rPr lang="es-ES_tradnl" sz="2000" dirty="0" smtClean="0"/>
              <a:t>Como recursos que son tienen </a:t>
            </a:r>
            <a:r>
              <a:rPr lang="es-ES_tradnl" sz="2000" dirty="0"/>
              <a:t>su </a:t>
            </a:r>
            <a:r>
              <a:rPr lang="es-ES_tradnl" sz="2000" dirty="0" smtClean="0"/>
              <a:t>propia URI</a:t>
            </a:r>
            <a:endParaRPr lang="es-ES_tradnl" sz="2000" dirty="0"/>
          </a:p>
          <a:p>
            <a:pPr lvl="1"/>
            <a:r>
              <a:rPr lang="es-ES" dirty="0">
                <a:hlinkClick r:id="rId4"/>
              </a:rPr>
              <a:t>http://curso2015.campusciff/ontologies/sesion2/example#Persona</a:t>
            </a:r>
            <a:r>
              <a:rPr lang="es-ES" dirty="0"/>
              <a:t> </a:t>
            </a:r>
          </a:p>
          <a:p>
            <a:pPr lvl="1"/>
            <a:r>
              <a:rPr lang="es-ES" dirty="0">
                <a:hlinkClick r:id="rId5"/>
              </a:rPr>
              <a:t>http://</a:t>
            </a:r>
            <a:r>
              <a:rPr lang="es-ES" dirty="0" smtClean="0">
                <a:hlinkClick r:id="rId5"/>
              </a:rPr>
              <a:t>curso2015.campusciff/ontologies/sesion2/example#Ciudad</a:t>
            </a:r>
            <a:endParaRPr lang="es-ES" dirty="0"/>
          </a:p>
          <a:p>
            <a:r>
              <a:rPr lang="es-ES_tradnl" dirty="0" smtClean="0"/>
              <a:t>Elemento(s) introducido(s) por RDFS para su uso:</a:t>
            </a:r>
            <a:endParaRPr lang="es-ES_tradnl" dirty="0" smtClean="0"/>
          </a:p>
          <a:p>
            <a:pPr lvl="1"/>
            <a:r>
              <a:rPr lang="es-ES_tradnl" dirty="0" err="1" smtClean="0"/>
              <a:t>rdfs:Class</a:t>
            </a:r>
            <a:r>
              <a:rPr lang="es-ES_tradnl" dirty="0" smtClean="0"/>
              <a:t> es la clase a la que pertenecen todas las clases. 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56225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4979527" y="348088"/>
            <a:ext cx="5085569" cy="13528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Ejemplo 2_1: Definir una clase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906846" y="431115"/>
            <a:ext cx="7315200" cy="60480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pPr marL="0" indent="0">
              <a:buNone/>
            </a:pPr>
            <a:endParaRPr lang="es-ES" dirty="0" smtClean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</p:txBody>
      </p:sp>
      <p:sp>
        <p:nvSpPr>
          <p:cNvPr id="11" name="Oval 10"/>
          <p:cNvSpPr/>
          <p:nvPr/>
        </p:nvSpPr>
        <p:spPr>
          <a:xfrm>
            <a:off x="5142365" y="756055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example:Persona</a:t>
            </a:r>
            <a:endParaRPr lang="en-US" sz="1400" dirty="0"/>
          </a:p>
        </p:txBody>
      </p:sp>
      <p:sp>
        <p:nvSpPr>
          <p:cNvPr id="31" name="Oval 30"/>
          <p:cNvSpPr/>
          <p:nvPr/>
        </p:nvSpPr>
        <p:spPr>
          <a:xfrm>
            <a:off x="8349657" y="805563"/>
            <a:ext cx="1651349" cy="43786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rdfs:Class</a:t>
            </a:r>
            <a:endParaRPr lang="en-US" sz="1400" dirty="0"/>
          </a:p>
        </p:txBody>
      </p:sp>
      <p:cxnSp>
        <p:nvCxnSpPr>
          <p:cNvPr id="37" name="Straight Arrow Connector 36"/>
          <p:cNvCxnSpPr>
            <a:stCxn id="11" idx="6"/>
            <a:endCxn id="31" idx="2"/>
          </p:cNvCxnSpPr>
          <p:nvPr/>
        </p:nvCxnSpPr>
        <p:spPr>
          <a:xfrm flipV="1">
            <a:off x="7246082" y="1024493"/>
            <a:ext cx="1103575" cy="85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246082" y="716716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7" t="11902" r="54174" b="28253"/>
          <a:stretch/>
        </p:blipFill>
        <p:spPr bwMode="auto">
          <a:xfrm>
            <a:off x="4641324" y="1962451"/>
            <a:ext cx="5761973" cy="462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321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RDFS: Ejemplo </a:t>
            </a:r>
            <a:r>
              <a:rPr lang="es-ES" dirty="0" smtClean="0"/>
              <a:t>2_2: </a:t>
            </a:r>
            <a:r>
              <a:rPr lang="es-ES" dirty="0"/>
              <a:t>Definir </a:t>
            </a:r>
            <a:r>
              <a:rPr lang="es-ES" dirty="0" smtClean="0"/>
              <a:t>individuos de una clase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425698"/>
            <a:ext cx="7315200" cy="5612140"/>
          </a:xfrm>
        </p:spPr>
        <p:txBody>
          <a:bodyPr>
            <a:normAutofit/>
          </a:bodyPr>
          <a:lstStyle/>
          <a:p>
            <a:r>
              <a:rPr lang="es-ES_tradnl" dirty="0" smtClean="0"/>
              <a:t>Los miembros de una clase son conocidos como </a:t>
            </a:r>
            <a:r>
              <a:rPr lang="es-ES_tradnl" i="1" dirty="0" smtClean="0"/>
              <a:t>instancias</a:t>
            </a:r>
            <a:r>
              <a:rPr lang="es-ES_tradnl" dirty="0" smtClean="0"/>
              <a:t> de una clase (equivalente a los objetos en Java)</a:t>
            </a:r>
            <a:r>
              <a:rPr lang="en-US" dirty="0" smtClean="0">
                <a:sym typeface="Wingdings" panose="05000000000000000000" pitchFamily="2" charset="2"/>
              </a:rPr>
              <a:t>:</a:t>
            </a:r>
          </a:p>
          <a:p>
            <a:pPr lvl="1"/>
            <a:r>
              <a:rPr lang="es-ES_tradnl" dirty="0" smtClean="0">
                <a:sym typeface="Wingdings" panose="05000000000000000000" pitchFamily="2" charset="2"/>
              </a:rPr>
              <a:t>Juan  es una instancia de la clase </a:t>
            </a:r>
            <a:r>
              <a:rPr lang="es-ES_tradnl" dirty="0" err="1" smtClean="0">
                <a:sym typeface="Wingdings" panose="05000000000000000000" pitchFamily="2" charset="2"/>
              </a:rPr>
              <a:t>Person</a:t>
            </a:r>
            <a:r>
              <a:rPr lang="en-US" dirty="0" smtClean="0">
                <a:sym typeface="Wingdings" panose="05000000000000000000" pitchFamily="2" charset="2"/>
              </a:rPr>
              <a:t>a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Valparaiso  </a:t>
            </a:r>
            <a:r>
              <a:rPr lang="es-ES_tradnl" dirty="0" smtClean="0">
                <a:sym typeface="Wingdings" panose="05000000000000000000" pitchFamily="2" charset="2"/>
              </a:rPr>
              <a:t>es una instancia de la clase Ciudad</a:t>
            </a:r>
          </a:p>
          <a:p>
            <a:pPr lvl="1"/>
            <a:endParaRPr lang="es-ES_tradnl" dirty="0">
              <a:sym typeface="Wingdings" panose="05000000000000000000" pitchFamily="2" charset="2"/>
            </a:endParaRPr>
          </a:p>
          <a:p>
            <a:pPr lvl="1"/>
            <a:endParaRPr lang="es-ES_tradnl" dirty="0" smtClean="0">
              <a:sym typeface="Wingdings" panose="05000000000000000000" pitchFamily="2" charset="2"/>
            </a:endParaRPr>
          </a:p>
          <a:p>
            <a:pPr lvl="1"/>
            <a:endParaRPr lang="es-ES_tradnl" dirty="0">
              <a:sym typeface="Wingdings" panose="05000000000000000000" pitchFamily="2" charset="2"/>
            </a:endParaRPr>
          </a:p>
          <a:p>
            <a:pPr lvl="1"/>
            <a:endParaRPr lang="es-ES_tradnl" dirty="0" smtClean="0">
              <a:sym typeface="Wingdings" panose="05000000000000000000" pitchFamily="2" charset="2"/>
            </a:endParaRPr>
          </a:p>
          <a:p>
            <a:pPr lvl="1"/>
            <a:endParaRPr lang="es-ES_tradnl" dirty="0">
              <a:sym typeface="Wingdings" panose="05000000000000000000" pitchFamily="2" charset="2"/>
            </a:endParaRPr>
          </a:p>
          <a:p>
            <a:pPr lvl="1"/>
            <a:endParaRPr lang="es-ES_tradnl" dirty="0" smtClean="0">
              <a:sym typeface="Wingdings" panose="05000000000000000000" pitchFamily="2" charset="2"/>
            </a:endParaRPr>
          </a:p>
          <a:p>
            <a:pPr lvl="1"/>
            <a:endParaRPr lang="es-ES_tradnl" dirty="0">
              <a:sym typeface="Wingdings" panose="05000000000000000000" pitchFamily="2" charset="2"/>
            </a:endParaRPr>
          </a:p>
          <a:p>
            <a:pPr lvl="1"/>
            <a:endParaRPr lang="es-ES_tradnl" dirty="0" smtClean="0">
              <a:sym typeface="Wingdings" panose="05000000000000000000" pitchFamily="2" charset="2"/>
            </a:endParaRPr>
          </a:p>
          <a:p>
            <a:pPr lvl="1"/>
            <a:endParaRPr lang="es-ES_tradnl" dirty="0">
              <a:sym typeface="Wingdings" panose="05000000000000000000" pitchFamily="2" charset="2"/>
            </a:endParaRPr>
          </a:p>
          <a:p>
            <a:pPr lvl="1"/>
            <a:endParaRPr lang="es-ES_tradnl" dirty="0" smtClean="0">
              <a:sym typeface="Wingdings" panose="05000000000000000000" pitchFamily="2" charset="2"/>
            </a:endParaRPr>
          </a:p>
          <a:p>
            <a:pPr lvl="1"/>
            <a:endParaRPr lang="es-ES_tradnl" dirty="0">
              <a:sym typeface="Wingdings" panose="05000000000000000000" pitchFamily="2" charset="2"/>
            </a:endParaRPr>
          </a:p>
          <a:p>
            <a:pPr lvl="1"/>
            <a:endParaRPr lang="es-ES_tradnl" dirty="0" smtClean="0">
              <a:sym typeface="Wingdings" panose="05000000000000000000" pitchFamily="2" charset="2"/>
            </a:endParaRPr>
          </a:p>
          <a:p>
            <a:pPr lvl="1"/>
            <a:endParaRPr lang="es-ES_tradnl" dirty="0" smtClean="0"/>
          </a:p>
        </p:txBody>
      </p:sp>
      <p:sp>
        <p:nvSpPr>
          <p:cNvPr id="7" name="Rectangle 6"/>
          <p:cNvSpPr/>
          <p:nvPr/>
        </p:nvSpPr>
        <p:spPr>
          <a:xfrm>
            <a:off x="3738689" y="1897417"/>
            <a:ext cx="7828769" cy="13528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951633" y="2204625"/>
            <a:ext cx="170781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</a:t>
            </a:r>
            <a:r>
              <a:rPr lang="es-ES_tradnl" sz="1400" dirty="0" err="1"/>
              <a:t>J</a:t>
            </a:r>
            <a:r>
              <a:rPr lang="es-ES_tradnl" sz="1400" dirty="0" err="1" smtClean="0"/>
              <a:t>uan</a:t>
            </a:r>
            <a:endParaRPr lang="en-US" sz="1400" dirty="0"/>
          </a:p>
        </p:txBody>
      </p:sp>
      <p:sp>
        <p:nvSpPr>
          <p:cNvPr id="10" name="Oval 9"/>
          <p:cNvSpPr/>
          <p:nvPr/>
        </p:nvSpPr>
        <p:spPr>
          <a:xfrm>
            <a:off x="6644727" y="2305384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example:Persona</a:t>
            </a:r>
            <a:endParaRPr lang="en-US" sz="1400" dirty="0"/>
          </a:p>
        </p:txBody>
      </p:sp>
      <p:cxnSp>
        <p:nvCxnSpPr>
          <p:cNvPr id="11" name="Straight Arrow Connector 10"/>
          <p:cNvCxnSpPr>
            <a:stCxn id="8" idx="6"/>
            <a:endCxn id="10" idx="2"/>
          </p:cNvCxnSpPr>
          <p:nvPr/>
        </p:nvCxnSpPr>
        <p:spPr>
          <a:xfrm flipV="1">
            <a:off x="5659443" y="2582332"/>
            <a:ext cx="985284" cy="329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765162" y="2288362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9852019" y="2354892"/>
            <a:ext cx="1651349" cy="43786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rdfs:Class</a:t>
            </a:r>
            <a:endParaRPr lang="en-US" sz="1400" dirty="0"/>
          </a:p>
        </p:txBody>
      </p:sp>
      <p:cxnSp>
        <p:nvCxnSpPr>
          <p:cNvPr id="14" name="Straight Arrow Connector 13"/>
          <p:cNvCxnSpPr>
            <a:stCxn id="10" idx="6"/>
            <a:endCxn id="13" idx="2"/>
          </p:cNvCxnSpPr>
          <p:nvPr/>
        </p:nvCxnSpPr>
        <p:spPr>
          <a:xfrm flipV="1">
            <a:off x="8748444" y="2573822"/>
            <a:ext cx="1103575" cy="85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748444" y="2266045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2" t="11986" r="51899" b="60913"/>
          <a:stretch/>
        </p:blipFill>
        <p:spPr bwMode="auto">
          <a:xfrm>
            <a:off x="4597051" y="3523486"/>
            <a:ext cx="6475957" cy="2254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836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</a:t>
            </a:r>
            <a:r>
              <a:rPr lang="es-ES" dirty="0" smtClean="0"/>
              <a:t>escribir </a:t>
            </a:r>
            <a:r>
              <a:rPr lang="es-ES" dirty="0" smtClean="0"/>
              <a:t>propiedades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449010"/>
          </a:xfrm>
        </p:spPr>
        <p:txBody>
          <a:bodyPr>
            <a:normAutofit/>
          </a:bodyPr>
          <a:lstStyle/>
          <a:p>
            <a:r>
              <a:rPr lang="es-ES" dirty="0"/>
              <a:t>Las relaciones ya quedaron definidas en RDF</a:t>
            </a:r>
          </a:p>
          <a:p>
            <a:pPr lvl="1"/>
            <a:r>
              <a:rPr lang="es-ES" dirty="0" smtClean="0"/>
              <a:t>Las relaciones conceptualmente relacionan dos recursos</a:t>
            </a:r>
          </a:p>
          <a:p>
            <a:pPr lvl="2"/>
            <a:r>
              <a:rPr lang="es-ES" dirty="0" smtClean="0"/>
              <a:t>Juan </a:t>
            </a:r>
            <a:r>
              <a:rPr lang="es-ES" i="1" dirty="0" err="1" smtClean="0"/>
              <a:t>tieneHijo</a:t>
            </a:r>
            <a:r>
              <a:rPr lang="es-ES" dirty="0" smtClean="0"/>
              <a:t> Pedro</a:t>
            </a:r>
            <a:endParaRPr lang="es-ES" dirty="0" smtClean="0"/>
          </a:p>
          <a:p>
            <a:pPr lvl="1"/>
            <a:r>
              <a:rPr lang="es-ES" dirty="0" smtClean="0"/>
              <a:t>Una relación </a:t>
            </a:r>
            <a:r>
              <a:rPr lang="es-ES" dirty="0"/>
              <a:t>en términos de </a:t>
            </a:r>
            <a:r>
              <a:rPr lang="es-ES" dirty="0" smtClean="0"/>
              <a:t>RDF </a:t>
            </a:r>
            <a:r>
              <a:rPr lang="es-ES" dirty="0"/>
              <a:t>es un recurso cuyo tipo es </a:t>
            </a:r>
            <a:r>
              <a:rPr lang="es-ES" dirty="0" err="1" smtClean="0"/>
              <a:t>rdf:Property</a:t>
            </a:r>
            <a:r>
              <a:rPr lang="es-ES" dirty="0" smtClean="0"/>
              <a:t> </a:t>
            </a:r>
            <a:r>
              <a:rPr lang="es-ES" dirty="0"/>
              <a:t>(tienen la propiedad </a:t>
            </a:r>
            <a:r>
              <a:rPr lang="es-ES" dirty="0" err="1"/>
              <a:t>rdf:type</a:t>
            </a:r>
            <a:r>
              <a:rPr lang="es-ES" dirty="0"/>
              <a:t> con valor es </a:t>
            </a:r>
            <a:r>
              <a:rPr lang="es-ES" dirty="0" err="1" smtClean="0"/>
              <a:t>rdf:Property</a:t>
            </a:r>
            <a:r>
              <a:rPr lang="es-ES" dirty="0" smtClean="0"/>
              <a:t>)</a:t>
            </a:r>
            <a:endParaRPr lang="es-ES" dirty="0"/>
          </a:p>
          <a:p>
            <a:pPr lvl="1"/>
            <a:r>
              <a:rPr lang="es-ES" dirty="0" smtClean="0"/>
              <a:t>Las propiedades a sí mismo son otro tipo de resource tienen URI:</a:t>
            </a:r>
          </a:p>
          <a:p>
            <a:pPr lvl="2"/>
            <a:r>
              <a:rPr lang="es-ES" dirty="0" smtClean="0">
                <a:hlinkClick r:id="rId3"/>
              </a:rPr>
              <a:t>http</a:t>
            </a:r>
            <a:r>
              <a:rPr lang="es-ES" dirty="0">
                <a:hlinkClick r:id="rId3"/>
              </a:rPr>
              <a:t>://</a:t>
            </a:r>
            <a:r>
              <a:rPr lang="es-ES" dirty="0" smtClean="0">
                <a:hlinkClick r:id="rId3"/>
              </a:rPr>
              <a:t>curso2015.campusciff/ontologies/sesion2/example#tieneHijo</a:t>
            </a:r>
            <a:r>
              <a:rPr lang="es-ES" dirty="0" smtClean="0"/>
              <a:t> </a:t>
            </a:r>
          </a:p>
          <a:p>
            <a:r>
              <a:rPr lang="es-ES" dirty="0" smtClean="0"/>
              <a:t>Ahora en RDFS se </a:t>
            </a:r>
            <a:r>
              <a:rPr lang="es-ES" dirty="0" smtClean="0"/>
              <a:t>puede definir el rango y el dominio de una propiedad</a:t>
            </a:r>
          </a:p>
          <a:p>
            <a:pPr lvl="1"/>
            <a:r>
              <a:rPr lang="es-ES" dirty="0"/>
              <a:t>Dominio : </a:t>
            </a:r>
            <a:r>
              <a:rPr lang="es-ES" dirty="0" smtClean="0"/>
              <a:t>que </a:t>
            </a:r>
            <a:r>
              <a:rPr lang="es-ES" i="1" dirty="0" smtClean="0"/>
              <a:t>tipo de recursos</a:t>
            </a:r>
            <a:r>
              <a:rPr lang="es-ES" dirty="0" smtClean="0"/>
              <a:t> (clases) pueden ser usados como sujeto en la tripleta</a:t>
            </a:r>
          </a:p>
          <a:p>
            <a:pPr lvl="1"/>
            <a:r>
              <a:rPr lang="es-ES" dirty="0" smtClean="0"/>
              <a:t>Rango: que </a:t>
            </a:r>
            <a:r>
              <a:rPr lang="es-ES" i="1" dirty="0" smtClean="0"/>
              <a:t>tipo de recursos</a:t>
            </a:r>
            <a:r>
              <a:rPr lang="es-ES" dirty="0" smtClean="0"/>
              <a:t> pueden ser usados como objeto en la tripleta</a:t>
            </a:r>
          </a:p>
          <a:p>
            <a:r>
              <a:rPr lang="es-ES_tradnl" dirty="0"/>
              <a:t>Elemento(s) introducido(s) por RDFS para su uso:</a:t>
            </a:r>
          </a:p>
          <a:p>
            <a:pPr lvl="1"/>
            <a:r>
              <a:rPr lang="es-ES_tradnl" dirty="0" err="1" smtClean="0"/>
              <a:t>rdfs:domain</a:t>
            </a:r>
            <a:endParaRPr lang="es-ES_tradnl" dirty="0" smtClean="0"/>
          </a:p>
          <a:p>
            <a:pPr lvl="1"/>
            <a:r>
              <a:rPr lang="es-ES_tradnl" dirty="0" err="1" smtClean="0"/>
              <a:t>rdfs</a:t>
            </a:r>
            <a:r>
              <a:rPr lang="es-ES_tradnl" dirty="0" smtClean="0"/>
              <a:t>: </a:t>
            </a:r>
            <a:r>
              <a:rPr lang="es-ES_tradnl" dirty="0" err="1" smtClean="0"/>
              <a:t>range</a:t>
            </a:r>
            <a:endParaRPr lang="es-ES" dirty="0"/>
          </a:p>
          <a:p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36168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</a:t>
            </a:r>
            <a:r>
              <a:rPr lang="es-ES" dirty="0" err="1" smtClean="0"/>
              <a:t>Example</a:t>
            </a:r>
            <a:r>
              <a:rPr lang="es-ES" dirty="0" smtClean="0"/>
              <a:t> 2_3: Definir una propiedad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97082" y="245338"/>
            <a:ext cx="7828769" cy="13528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780705" y="653305"/>
            <a:ext cx="2437368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example:tieneHijo</a:t>
            </a:r>
            <a:endParaRPr lang="en-US" sz="1400" dirty="0"/>
          </a:p>
        </p:txBody>
      </p:sp>
      <p:sp>
        <p:nvSpPr>
          <p:cNvPr id="12" name="Oval 11"/>
          <p:cNvSpPr/>
          <p:nvPr/>
        </p:nvSpPr>
        <p:spPr>
          <a:xfrm>
            <a:off x="8321647" y="702813"/>
            <a:ext cx="1651349" cy="43786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rdf:Property</a:t>
            </a:r>
            <a:endParaRPr lang="en-US" sz="1400" dirty="0"/>
          </a:p>
        </p:txBody>
      </p:sp>
      <p:cxnSp>
        <p:nvCxnSpPr>
          <p:cNvPr id="13" name="Straight Arrow Connector 12"/>
          <p:cNvCxnSpPr>
            <a:stCxn id="8" idx="6"/>
            <a:endCxn id="12" idx="2"/>
          </p:cNvCxnSpPr>
          <p:nvPr/>
        </p:nvCxnSpPr>
        <p:spPr>
          <a:xfrm flipV="1">
            <a:off x="7218073" y="921743"/>
            <a:ext cx="1103574" cy="85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218072" y="613966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0" t="12055" r="49390" b="30437"/>
          <a:stretch/>
        </p:blipFill>
        <p:spPr bwMode="auto">
          <a:xfrm>
            <a:off x="4780705" y="1831043"/>
            <a:ext cx="6012495" cy="4206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965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</a:t>
            </a:r>
            <a:r>
              <a:rPr lang="es-ES" dirty="0" err="1" smtClean="0"/>
              <a:t>Example</a:t>
            </a:r>
            <a:r>
              <a:rPr lang="es-ES" dirty="0" smtClean="0"/>
              <a:t> 2_4: Describir una propiedad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97082" y="245338"/>
            <a:ext cx="7828769" cy="28986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780705" y="653305"/>
            <a:ext cx="2437368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example:tieneHijo</a:t>
            </a:r>
            <a:endParaRPr lang="en-US" sz="1400" dirty="0"/>
          </a:p>
        </p:txBody>
      </p:sp>
      <p:sp>
        <p:nvSpPr>
          <p:cNvPr id="12" name="Oval 11"/>
          <p:cNvSpPr/>
          <p:nvPr/>
        </p:nvSpPr>
        <p:spPr>
          <a:xfrm>
            <a:off x="8321647" y="702813"/>
            <a:ext cx="1651349" cy="43786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rdf:Property</a:t>
            </a:r>
            <a:endParaRPr lang="en-US" sz="1400" dirty="0"/>
          </a:p>
        </p:txBody>
      </p:sp>
      <p:cxnSp>
        <p:nvCxnSpPr>
          <p:cNvPr id="13" name="Straight Arrow Connector 12"/>
          <p:cNvCxnSpPr>
            <a:stCxn id="8" idx="6"/>
            <a:endCxn id="12" idx="2"/>
          </p:cNvCxnSpPr>
          <p:nvPr/>
        </p:nvCxnSpPr>
        <p:spPr>
          <a:xfrm flipV="1">
            <a:off x="7218073" y="921743"/>
            <a:ext cx="1103574" cy="85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218072" y="613966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4947530" y="2305384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example:Persona</a:t>
            </a:r>
            <a:endParaRPr lang="en-US" sz="1400" dirty="0"/>
          </a:p>
        </p:txBody>
      </p:sp>
      <p:cxnSp>
        <p:nvCxnSpPr>
          <p:cNvPr id="7" name="Straight Arrow Connector 6"/>
          <p:cNvCxnSpPr>
            <a:endCxn id="11" idx="6"/>
          </p:cNvCxnSpPr>
          <p:nvPr/>
        </p:nvCxnSpPr>
        <p:spPr>
          <a:xfrm>
            <a:off x="5999389" y="1207201"/>
            <a:ext cx="1051858" cy="13751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4947530" y="1207201"/>
            <a:ext cx="1051858" cy="13751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287311" y="1740877"/>
            <a:ext cx="1186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rdfs:domain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724678" y="1740877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rdf:range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2" t="12600" r="61975" b="57021"/>
          <a:stretch/>
        </p:blipFill>
        <p:spPr bwMode="auto">
          <a:xfrm>
            <a:off x="4287311" y="3310834"/>
            <a:ext cx="6046662" cy="3065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3160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Literales RDF (</a:t>
            </a:r>
            <a:r>
              <a:rPr lang="es-ES" dirty="0" err="1" smtClean="0"/>
              <a:t>Literals</a:t>
            </a:r>
            <a:r>
              <a:rPr lang="es-ES" dirty="0" smtClean="0"/>
              <a:t>)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>
            <a:normAutofit/>
          </a:bodyPr>
          <a:lstStyle/>
          <a:p>
            <a:r>
              <a:rPr lang="es-ES_tradnl" altLang="en-US" dirty="0" smtClean="0"/>
              <a:t>Los objetos de las propiedades también pueden ser literales</a:t>
            </a:r>
          </a:p>
          <a:p>
            <a:r>
              <a:rPr lang="es-ES_tradnl" altLang="en-US" dirty="0" smtClean="0"/>
              <a:t>Los nodos literales se asemejan a los demás nodos que representan recursos en que son </a:t>
            </a:r>
            <a:r>
              <a:rPr lang="es-ES_tradnl" altLang="en-US" dirty="0" err="1" smtClean="0"/>
              <a:t>tipados</a:t>
            </a:r>
            <a:r>
              <a:rPr lang="es-ES_tradnl" altLang="en-US" dirty="0" smtClean="0"/>
              <a:t> (</a:t>
            </a:r>
            <a:r>
              <a:rPr lang="es-ES_tradnl" altLang="en-US" dirty="0"/>
              <a:t>pertenecen a la clase </a:t>
            </a:r>
            <a:r>
              <a:rPr lang="es-ES_tradnl" altLang="en-US" dirty="0" err="1" smtClean="0"/>
              <a:t>rdfs:Literal</a:t>
            </a:r>
            <a:r>
              <a:rPr lang="es-ES_tradnl" altLang="en-US" dirty="0" smtClean="0"/>
              <a:t>), podrían tener descripciones y </a:t>
            </a:r>
            <a:r>
              <a:rPr lang="es-ES_tradnl" altLang="en-US" dirty="0" err="1" smtClean="0"/>
              <a:t>podrian</a:t>
            </a:r>
            <a:r>
              <a:rPr lang="es-ES_tradnl" altLang="en-US" dirty="0" smtClean="0"/>
              <a:t> tener URI (</a:t>
            </a:r>
            <a:r>
              <a:rPr lang="en-US" u="sng" dirty="0">
                <a:solidFill>
                  <a:schemeClr val="tx1"/>
                </a:solidFill>
              </a:rPr>
              <a:t>http://dbpedia.org/resource/7 </a:t>
            </a:r>
            <a:r>
              <a:rPr lang="en-US" u="sng" dirty="0" smtClean="0">
                <a:solidFill>
                  <a:schemeClr val="tx1"/>
                </a:solidFill>
              </a:rPr>
              <a:t>)</a:t>
            </a:r>
          </a:p>
          <a:p>
            <a:r>
              <a:rPr lang="es-ES_tradnl" altLang="en-US" dirty="0" smtClean="0"/>
              <a:t>Pero por conveniencia y practicidad se consideran diferentes y:</a:t>
            </a:r>
          </a:p>
          <a:p>
            <a:pPr lvl="1"/>
            <a:r>
              <a:rPr lang="es-ES_tradnl" altLang="en-US" dirty="0" smtClean="0"/>
              <a:t>No se describen</a:t>
            </a:r>
          </a:p>
          <a:p>
            <a:pPr lvl="1"/>
            <a:r>
              <a:rPr lang="es-ES_tradnl" altLang="en-US" dirty="0"/>
              <a:t>S</a:t>
            </a:r>
            <a:r>
              <a:rPr lang="es-ES_tradnl" altLang="en-US" dirty="0" smtClean="0"/>
              <a:t>e representan con cadenas de caracteres en UNICODE</a:t>
            </a:r>
          </a:p>
          <a:p>
            <a:r>
              <a:rPr lang="es-ES_tradnl" altLang="en-US" dirty="0" smtClean="0"/>
              <a:t>La cadena </a:t>
            </a:r>
            <a:r>
              <a:rPr lang="es-ES_tradnl" altLang="en-US" dirty="0"/>
              <a:t>f</a:t>
            </a:r>
            <a:r>
              <a:rPr lang="es-ES_tradnl" altLang="en-US" dirty="0" smtClean="0"/>
              <a:t>ormalmente constan de dos partes:</a:t>
            </a:r>
          </a:p>
          <a:p>
            <a:pPr lvl="1"/>
            <a:r>
              <a:rPr lang="es-ES_tradnl" altLang="en-US" dirty="0" smtClean="0"/>
              <a:t>forma léxica (siempre): indica el valor</a:t>
            </a:r>
          </a:p>
          <a:p>
            <a:pPr lvl="1"/>
            <a:r>
              <a:rPr lang="es-ES_tradnl" altLang="en-US" dirty="0" err="1" smtClean="0"/>
              <a:t>datatypeIRI</a:t>
            </a:r>
            <a:r>
              <a:rPr lang="es-ES_tradnl" altLang="en-US" dirty="0" smtClean="0"/>
              <a:t> (normalmente): </a:t>
            </a:r>
            <a:r>
              <a:rPr lang="es-ES_tradnl" altLang="en-US" dirty="0" smtClean="0">
                <a:sym typeface="Wingdings" panose="05000000000000000000" pitchFamily="2" charset="2"/>
              </a:rPr>
              <a:t>indicando el tipo de datos del valor (los que vienen definidos en </a:t>
            </a:r>
            <a:r>
              <a:rPr lang="en-US" dirty="0"/>
              <a:t>XML Schema </a:t>
            </a:r>
            <a:r>
              <a:rPr lang="en-US" dirty="0" smtClean="0"/>
              <a:t>datatypes)</a:t>
            </a:r>
            <a:endParaRPr lang="en-US" altLang="en-US" dirty="0" smtClean="0"/>
          </a:p>
          <a:p>
            <a:endParaRPr lang="es-ES" dirty="0" smtClean="0"/>
          </a:p>
          <a:p>
            <a:endParaRPr lang="es-ES" dirty="0" smtClean="0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4235839" y="5166251"/>
            <a:ext cx="6534042" cy="1312863"/>
          </a:xfrm>
          <a:prstGeom prst="rect">
            <a:avLst/>
          </a:prstGeom>
          <a:solidFill>
            <a:srgbClr val="E6E6FF"/>
          </a:solidFill>
          <a:ln>
            <a:noFill/>
          </a:ln>
          <a:effectLst>
            <a:outerShdw dist="101823" dir="2700000" algn="ctr" rotWithShape="0">
              <a:srgbClr val="C0C0C0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72215" rIns="90000" bIns="45000"/>
          <a:lstStyle>
            <a:lvl1pPr eaLnBrk="0" hangingPunct="0">
              <a:lnSpc>
                <a:spcPct val="87000"/>
              </a:lnSpc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717550" algn="l"/>
                <a:tab pos="1436688" algn="l"/>
                <a:tab pos="2155825" algn="l"/>
                <a:tab pos="2874963" algn="l"/>
                <a:tab pos="3594100" algn="l"/>
                <a:tab pos="4313238" algn="l"/>
                <a:tab pos="5032375" algn="l"/>
                <a:tab pos="5751513" algn="l"/>
                <a:tab pos="6470650" algn="l"/>
                <a:tab pos="7189788" algn="l"/>
                <a:tab pos="7908925" algn="l"/>
                <a:tab pos="8628063" algn="l"/>
                <a:tab pos="9347200" algn="l"/>
                <a:tab pos="10066338" algn="l"/>
                <a:tab pos="10785475" algn="l"/>
              </a:tabLst>
              <a:defRPr sz="28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1pPr>
            <a:lvl2pPr marL="37931725" indent="-37474525" eaLnBrk="0" hangingPunct="0">
              <a:lnSpc>
                <a:spcPct val="87000"/>
              </a:lnSpc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717550" algn="l"/>
                <a:tab pos="1436688" algn="l"/>
                <a:tab pos="2155825" algn="l"/>
                <a:tab pos="2874963" algn="l"/>
                <a:tab pos="3594100" algn="l"/>
                <a:tab pos="4313238" algn="l"/>
                <a:tab pos="5032375" algn="l"/>
                <a:tab pos="5751513" algn="l"/>
                <a:tab pos="6470650" algn="l"/>
                <a:tab pos="7189788" algn="l"/>
                <a:tab pos="7908925" algn="l"/>
                <a:tab pos="8628063" algn="l"/>
                <a:tab pos="9347200" algn="l"/>
                <a:tab pos="10066338" algn="l"/>
                <a:tab pos="10785475" algn="l"/>
              </a:tabLst>
              <a:defRPr sz="28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2pPr>
            <a:lvl3pPr eaLnBrk="0" hangingPunct="0">
              <a:lnSpc>
                <a:spcPct val="87000"/>
              </a:lnSpc>
              <a:tabLst>
                <a:tab pos="0" algn="l"/>
                <a:tab pos="717550" algn="l"/>
                <a:tab pos="1436688" algn="l"/>
                <a:tab pos="2155825" algn="l"/>
                <a:tab pos="2874963" algn="l"/>
                <a:tab pos="3594100" algn="l"/>
                <a:tab pos="4313238" algn="l"/>
                <a:tab pos="5032375" algn="l"/>
                <a:tab pos="5751513" algn="l"/>
                <a:tab pos="6470650" algn="l"/>
                <a:tab pos="7189788" algn="l"/>
                <a:tab pos="7908925" algn="l"/>
                <a:tab pos="8628063" algn="l"/>
                <a:tab pos="9347200" algn="l"/>
                <a:tab pos="10066338" algn="l"/>
                <a:tab pos="10785475" algn="l"/>
              </a:tabLst>
              <a:defRPr sz="28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3pPr>
            <a:lvl4pPr eaLnBrk="0" hangingPunct="0">
              <a:lnSpc>
                <a:spcPct val="87000"/>
              </a:lnSpc>
              <a:tabLst>
                <a:tab pos="0" algn="l"/>
                <a:tab pos="717550" algn="l"/>
                <a:tab pos="1436688" algn="l"/>
                <a:tab pos="2155825" algn="l"/>
                <a:tab pos="2874963" algn="l"/>
                <a:tab pos="3594100" algn="l"/>
                <a:tab pos="4313238" algn="l"/>
                <a:tab pos="5032375" algn="l"/>
                <a:tab pos="5751513" algn="l"/>
                <a:tab pos="6470650" algn="l"/>
                <a:tab pos="7189788" algn="l"/>
                <a:tab pos="7908925" algn="l"/>
                <a:tab pos="8628063" algn="l"/>
                <a:tab pos="9347200" algn="l"/>
                <a:tab pos="10066338" algn="l"/>
                <a:tab pos="10785475" algn="l"/>
              </a:tabLst>
              <a:defRPr sz="28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4pPr>
            <a:lvl5pPr eaLnBrk="0" hangingPunct="0">
              <a:lnSpc>
                <a:spcPct val="87000"/>
              </a:lnSpc>
              <a:tabLst>
                <a:tab pos="0" algn="l"/>
                <a:tab pos="717550" algn="l"/>
                <a:tab pos="1436688" algn="l"/>
                <a:tab pos="2155825" algn="l"/>
                <a:tab pos="2874963" algn="l"/>
                <a:tab pos="3594100" algn="l"/>
                <a:tab pos="4313238" algn="l"/>
                <a:tab pos="5032375" algn="l"/>
                <a:tab pos="5751513" algn="l"/>
                <a:tab pos="6470650" algn="l"/>
                <a:tab pos="7189788" algn="l"/>
                <a:tab pos="7908925" algn="l"/>
                <a:tab pos="8628063" algn="l"/>
                <a:tab pos="9347200" algn="l"/>
                <a:tab pos="10066338" algn="l"/>
                <a:tab pos="10785475" algn="l"/>
              </a:tabLst>
              <a:defRPr sz="28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5pPr>
            <a:lvl6pPr marL="45720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tabLst>
                <a:tab pos="0" algn="l"/>
                <a:tab pos="717550" algn="l"/>
                <a:tab pos="1436688" algn="l"/>
                <a:tab pos="2155825" algn="l"/>
                <a:tab pos="2874963" algn="l"/>
                <a:tab pos="3594100" algn="l"/>
                <a:tab pos="4313238" algn="l"/>
                <a:tab pos="5032375" algn="l"/>
                <a:tab pos="5751513" algn="l"/>
                <a:tab pos="6470650" algn="l"/>
                <a:tab pos="7189788" algn="l"/>
                <a:tab pos="7908925" algn="l"/>
                <a:tab pos="8628063" algn="l"/>
                <a:tab pos="9347200" algn="l"/>
                <a:tab pos="10066338" algn="l"/>
                <a:tab pos="10785475" algn="l"/>
              </a:tabLst>
              <a:defRPr sz="28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6pPr>
            <a:lvl7pPr marL="91440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tabLst>
                <a:tab pos="0" algn="l"/>
                <a:tab pos="717550" algn="l"/>
                <a:tab pos="1436688" algn="l"/>
                <a:tab pos="2155825" algn="l"/>
                <a:tab pos="2874963" algn="l"/>
                <a:tab pos="3594100" algn="l"/>
                <a:tab pos="4313238" algn="l"/>
                <a:tab pos="5032375" algn="l"/>
                <a:tab pos="5751513" algn="l"/>
                <a:tab pos="6470650" algn="l"/>
                <a:tab pos="7189788" algn="l"/>
                <a:tab pos="7908925" algn="l"/>
                <a:tab pos="8628063" algn="l"/>
                <a:tab pos="9347200" algn="l"/>
                <a:tab pos="10066338" algn="l"/>
                <a:tab pos="10785475" algn="l"/>
              </a:tabLst>
              <a:defRPr sz="28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7pPr>
            <a:lvl8pPr marL="137160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tabLst>
                <a:tab pos="0" algn="l"/>
                <a:tab pos="717550" algn="l"/>
                <a:tab pos="1436688" algn="l"/>
                <a:tab pos="2155825" algn="l"/>
                <a:tab pos="2874963" algn="l"/>
                <a:tab pos="3594100" algn="l"/>
                <a:tab pos="4313238" algn="l"/>
                <a:tab pos="5032375" algn="l"/>
                <a:tab pos="5751513" algn="l"/>
                <a:tab pos="6470650" algn="l"/>
                <a:tab pos="7189788" algn="l"/>
                <a:tab pos="7908925" algn="l"/>
                <a:tab pos="8628063" algn="l"/>
                <a:tab pos="9347200" algn="l"/>
                <a:tab pos="10066338" algn="l"/>
                <a:tab pos="10785475" algn="l"/>
              </a:tabLst>
              <a:defRPr sz="28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8pPr>
            <a:lvl9pPr marL="1828800" eaLnBrk="0" fontAlgn="base" hangingPunct="0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tabLst>
                <a:tab pos="0" algn="l"/>
                <a:tab pos="717550" algn="l"/>
                <a:tab pos="1436688" algn="l"/>
                <a:tab pos="2155825" algn="l"/>
                <a:tab pos="2874963" algn="l"/>
                <a:tab pos="3594100" algn="l"/>
                <a:tab pos="4313238" algn="l"/>
                <a:tab pos="5032375" algn="l"/>
                <a:tab pos="5751513" algn="l"/>
                <a:tab pos="6470650" algn="l"/>
                <a:tab pos="7189788" algn="l"/>
                <a:tab pos="7908925" algn="l"/>
                <a:tab pos="8628063" algn="l"/>
                <a:tab pos="9347200" algn="l"/>
                <a:tab pos="10066338" algn="l"/>
                <a:tab pos="10785475" algn="l"/>
              </a:tabLst>
              <a:defRPr sz="28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>
              <a:lnSpc>
                <a:spcPct val="88000"/>
              </a:lnSpc>
            </a:pPr>
            <a:r>
              <a:rPr lang="en-US" altLang="en-US" sz="1800" b="1" noProof="1">
                <a:solidFill>
                  <a:srgbClr val="000000"/>
                </a:solidFill>
                <a:latin typeface="Courier New" pitchFamily="49" charset="0"/>
              </a:rPr>
              <a:t>&lt;http://…/isbn/000651409X&gt;</a:t>
            </a:r>
          </a:p>
          <a:p>
            <a:pPr eaLnBrk="1">
              <a:lnSpc>
                <a:spcPct val="88000"/>
              </a:lnSpc>
            </a:pPr>
            <a:r>
              <a:rPr lang="en-US" altLang="en-US" sz="1800" b="1" noProof="1">
                <a:solidFill>
                  <a:srgbClr val="000000"/>
                </a:solidFill>
                <a:latin typeface="Courier New" pitchFamily="49" charset="0"/>
              </a:rPr>
              <a:t>      :page_number "543"^^xsd:integer ;</a:t>
            </a:r>
          </a:p>
          <a:p>
            <a:pPr eaLnBrk="1">
              <a:lnSpc>
                <a:spcPct val="88000"/>
              </a:lnSpc>
            </a:pPr>
            <a:r>
              <a:rPr lang="en-US" altLang="en-US" sz="1800" b="1" noProof="1">
                <a:solidFill>
                  <a:srgbClr val="000000"/>
                </a:solidFill>
                <a:latin typeface="Courier New" pitchFamily="49" charset="0"/>
              </a:rPr>
              <a:t>      :publ_date   "2000"^^xsd:gYear ;</a:t>
            </a:r>
          </a:p>
          <a:p>
            <a:pPr eaLnBrk="1">
              <a:lnSpc>
                <a:spcPct val="88000"/>
              </a:lnSpc>
            </a:pPr>
            <a:r>
              <a:rPr lang="en-US" altLang="en-US" sz="1800" b="1" noProof="1">
                <a:solidFill>
                  <a:srgbClr val="000000"/>
                </a:solidFill>
                <a:latin typeface="Courier New" pitchFamily="49" charset="0"/>
              </a:rPr>
              <a:t>      :price       "6.99"^^xsd:float .</a:t>
            </a:r>
          </a:p>
          <a:p>
            <a:pPr eaLnBrk="1">
              <a:lnSpc>
                <a:spcPct val="88000"/>
              </a:lnSpc>
            </a:pPr>
            <a:endParaRPr lang="en-US" altLang="en-US" sz="1800" b="1" dirty="0">
              <a:solidFill>
                <a:srgbClr val="000000"/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819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</a:t>
            </a:r>
            <a:r>
              <a:rPr lang="es-ES" dirty="0" err="1" smtClean="0"/>
              <a:t>Example</a:t>
            </a:r>
            <a:r>
              <a:rPr lang="es-ES" dirty="0" smtClean="0"/>
              <a:t> 2_5: Describir una propiedad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55475" y="291529"/>
            <a:ext cx="7828769" cy="28986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106736" y="562400"/>
            <a:ext cx="3134588" cy="718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example:fechaNacimiento</a:t>
            </a:r>
            <a:endParaRPr lang="en-US" sz="1400" dirty="0"/>
          </a:p>
          <a:p>
            <a:pPr algn="ctr"/>
            <a:endParaRPr lang="en-US" sz="1400" dirty="0"/>
          </a:p>
        </p:txBody>
      </p:sp>
      <p:sp>
        <p:nvSpPr>
          <p:cNvPr id="12" name="Oval 11"/>
          <p:cNvSpPr/>
          <p:nvPr/>
        </p:nvSpPr>
        <p:spPr>
          <a:xfrm>
            <a:off x="8321647" y="702813"/>
            <a:ext cx="1651349" cy="43786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rdf:Property</a:t>
            </a:r>
            <a:endParaRPr lang="en-US" sz="1400" dirty="0"/>
          </a:p>
        </p:txBody>
      </p:sp>
      <p:cxnSp>
        <p:nvCxnSpPr>
          <p:cNvPr id="13" name="Straight Arrow Connector 12"/>
          <p:cNvCxnSpPr>
            <a:stCxn id="8" idx="6"/>
            <a:endCxn id="12" idx="2"/>
          </p:cNvCxnSpPr>
          <p:nvPr/>
        </p:nvCxnSpPr>
        <p:spPr>
          <a:xfrm>
            <a:off x="7241324" y="921743"/>
            <a:ext cx="108032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218072" y="613966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4106736" y="2321256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example:Persona</a:t>
            </a:r>
            <a:endParaRPr lang="en-US" sz="1400" dirty="0"/>
          </a:p>
        </p:txBody>
      </p:sp>
      <p:cxnSp>
        <p:nvCxnSpPr>
          <p:cNvPr id="7" name="Straight Arrow Connector 6"/>
          <p:cNvCxnSpPr>
            <a:endCxn id="27" idx="0"/>
          </p:cNvCxnSpPr>
          <p:nvPr/>
        </p:nvCxnSpPr>
        <p:spPr>
          <a:xfrm>
            <a:off x="5674030" y="1281086"/>
            <a:ext cx="1937072" cy="10401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287311" y="1740877"/>
            <a:ext cx="1186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rdfs:domain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642566" y="1606084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rdf:range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23" name="Straight Arrow Connector 22"/>
          <p:cNvCxnSpPr>
            <a:endCxn id="11" idx="0"/>
          </p:cNvCxnSpPr>
          <p:nvPr/>
        </p:nvCxnSpPr>
        <p:spPr>
          <a:xfrm flipH="1">
            <a:off x="5158595" y="1281086"/>
            <a:ext cx="515435" cy="10401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6559243" y="2321256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rdfs:Literal</a:t>
            </a:r>
            <a:endParaRPr lang="en-US" sz="1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5" t="12600" r="53597" b="57877"/>
          <a:stretch/>
        </p:blipFill>
        <p:spPr bwMode="auto">
          <a:xfrm>
            <a:off x="4524173" y="3499132"/>
            <a:ext cx="6383494" cy="2530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1836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Describir individuos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>
            <a:normAutofit/>
          </a:bodyPr>
          <a:lstStyle/>
          <a:p>
            <a:r>
              <a:rPr lang="es-ES_tradnl" altLang="en-US" dirty="0" smtClean="0"/>
              <a:t>Una vez que tenemos definidas las clases, y las propiedades describimos los individuos haciendo uso de dichas clases y propiedades</a:t>
            </a:r>
          </a:p>
          <a:p>
            <a:endParaRPr lang="es-ES_tradnl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58940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</a:t>
            </a:r>
            <a:r>
              <a:rPr lang="es-ES" dirty="0" err="1" smtClean="0"/>
              <a:t>Example</a:t>
            </a:r>
            <a:r>
              <a:rPr lang="es-ES" dirty="0" smtClean="0"/>
              <a:t> 2_6: Describir un individuo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09762" y="448093"/>
            <a:ext cx="7611324" cy="23646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819649" y="766069"/>
            <a:ext cx="22098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 smtClean="0"/>
              <a:t>example:</a:t>
            </a:r>
            <a:r>
              <a:rPr lang="es-ES_tradnl" dirty="0" err="1"/>
              <a:t>J</a:t>
            </a:r>
            <a:r>
              <a:rPr lang="es-ES_tradnl" dirty="0" err="1" smtClean="0"/>
              <a:t>uan</a:t>
            </a:r>
            <a:endParaRPr lang="en-US" dirty="0"/>
          </a:p>
        </p:txBody>
      </p:sp>
      <p:sp>
        <p:nvSpPr>
          <p:cNvPr id="34" name="Oval 33"/>
          <p:cNvSpPr/>
          <p:nvPr/>
        </p:nvSpPr>
        <p:spPr>
          <a:xfrm>
            <a:off x="8877281" y="711836"/>
            <a:ext cx="2404191" cy="7557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 smtClean="0"/>
              <a:t>example:Pedro</a:t>
            </a:r>
            <a:endParaRPr lang="en-US" dirty="0"/>
          </a:p>
        </p:txBody>
      </p:sp>
      <p:sp>
        <p:nvSpPr>
          <p:cNvPr id="36" name="Rounded Rectangle 35"/>
          <p:cNvSpPr/>
          <p:nvPr/>
        </p:nvSpPr>
        <p:spPr>
          <a:xfrm>
            <a:off x="8875839" y="2030507"/>
            <a:ext cx="1517174" cy="5828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/>
              <a:t>1945-02-01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33" idx="6"/>
            <a:endCxn id="34" idx="2"/>
          </p:cNvCxnSpPr>
          <p:nvPr/>
        </p:nvCxnSpPr>
        <p:spPr>
          <a:xfrm flipV="1">
            <a:off x="6029449" y="1089688"/>
            <a:ext cx="2847832" cy="5738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399651" y="866373"/>
            <a:ext cx="19735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dirty="0" err="1" smtClean="0"/>
              <a:t>example:tieneHijo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33" idx="4"/>
            <a:endCxn id="36" idx="0"/>
          </p:cNvCxnSpPr>
          <p:nvPr/>
        </p:nvCxnSpPr>
        <p:spPr>
          <a:xfrm>
            <a:off x="4924549" y="1528069"/>
            <a:ext cx="4709877" cy="5024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924485" y="1661175"/>
            <a:ext cx="271000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dirty="0" err="1" smtClean="0"/>
              <a:t>example:fechaNacimiento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" t="11843" r="50814" b="57192"/>
          <a:stretch/>
        </p:blipFill>
        <p:spPr bwMode="auto">
          <a:xfrm>
            <a:off x="4220401" y="3160876"/>
            <a:ext cx="6877659" cy="2663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190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Índice e introducción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45" y="2165265"/>
            <a:ext cx="3048000" cy="276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8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Ejercicio 2_1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425698"/>
            <a:ext cx="7315200" cy="5120640"/>
          </a:xfrm>
        </p:spPr>
        <p:txBody>
          <a:bodyPr>
            <a:normAutofit/>
          </a:bodyPr>
          <a:lstStyle/>
          <a:p>
            <a:r>
              <a:rPr lang="es-ES" dirty="0" smtClean="0"/>
              <a:t>Representar usando RDFS el siguiente conocimiento:</a:t>
            </a:r>
          </a:p>
          <a:p>
            <a:pPr lvl="1"/>
            <a:r>
              <a:rPr lang="es-ES" dirty="0"/>
              <a:t>“tweet111 es un Tweet”</a:t>
            </a:r>
          </a:p>
          <a:p>
            <a:pPr lvl="1"/>
            <a:r>
              <a:rPr lang="es-ES" dirty="0"/>
              <a:t>“user201 es un </a:t>
            </a:r>
            <a:r>
              <a:rPr lang="es-ES" dirty="0" smtClean="0"/>
              <a:t>Usuario”</a:t>
            </a:r>
            <a:endParaRPr lang="es-ES" dirty="0"/>
          </a:p>
          <a:p>
            <a:pPr lvl="1"/>
            <a:r>
              <a:rPr lang="es-ES" dirty="0" smtClean="0"/>
              <a:t>Un Tweet tiene un contenido</a:t>
            </a:r>
          </a:p>
          <a:p>
            <a:pPr lvl="1"/>
            <a:r>
              <a:rPr lang="es-ES" dirty="0" smtClean="0"/>
              <a:t>Un Tweet tiene  un creador</a:t>
            </a:r>
          </a:p>
          <a:p>
            <a:pPr lvl="1"/>
            <a:r>
              <a:rPr lang="es-ES" dirty="0" smtClean="0"/>
              <a:t>“</a:t>
            </a:r>
            <a:r>
              <a:rPr lang="es-ES" dirty="0"/>
              <a:t>el tweet111 tiene el creador user211”</a:t>
            </a:r>
          </a:p>
          <a:p>
            <a:pPr lvl="1"/>
            <a:r>
              <a:rPr lang="es-ES" dirty="0"/>
              <a:t>“el tweet111 tiene el contenido "Un tweet</a:t>
            </a:r>
            <a:r>
              <a:rPr lang="es-ES" dirty="0" smtClean="0"/>
              <a:t>"</a:t>
            </a:r>
          </a:p>
          <a:p>
            <a:r>
              <a:rPr lang="es-ES" dirty="0" smtClean="0"/>
              <a:t>Definir las propiedades </a:t>
            </a:r>
            <a:r>
              <a:rPr lang="es-ES" dirty="0"/>
              <a:t>que considere oportunas</a:t>
            </a:r>
            <a:r>
              <a:rPr lang="es-ES" dirty="0" smtClean="0"/>
              <a:t>.</a:t>
            </a:r>
          </a:p>
          <a:p>
            <a:r>
              <a:rPr lang="es-ES" dirty="0"/>
              <a:t>Puede utilizar un grafo o la notación </a:t>
            </a:r>
            <a:r>
              <a:rPr lang="es-ES" dirty="0" err="1"/>
              <a:t>Turtle</a:t>
            </a:r>
            <a:endParaRPr lang="es-ES" dirty="0" smtClean="0"/>
          </a:p>
          <a:p>
            <a:r>
              <a:rPr lang="es-ES" dirty="0"/>
              <a:t>Todas las </a:t>
            </a:r>
            <a:r>
              <a:rPr lang="es-ES" dirty="0" err="1"/>
              <a:t>URIs</a:t>
            </a:r>
            <a:r>
              <a:rPr lang="es-ES" dirty="0"/>
              <a:t> creadas tendrán como base </a:t>
            </a:r>
            <a:r>
              <a:rPr lang="es-ES" dirty="0" smtClean="0">
                <a:hlinkClick r:id="rId4"/>
              </a:rPr>
              <a:t>http://ontologia.curso2015/</a:t>
            </a:r>
            <a:endParaRPr lang="es-ES" dirty="0" smtClean="0"/>
          </a:p>
          <a:p>
            <a:r>
              <a:rPr lang="es-ES" dirty="0" smtClean="0"/>
              <a:t>Pistas</a:t>
            </a:r>
          </a:p>
          <a:p>
            <a:pPr lvl="1"/>
            <a:r>
              <a:rPr lang="es-ES" dirty="0" smtClean="0"/>
              <a:t>Hay que definir y describir propiedades</a:t>
            </a:r>
          </a:p>
        </p:txBody>
      </p:sp>
    </p:spTree>
    <p:extLst>
      <p:ext uri="{BB962C8B-B14F-4D97-AF65-F5344CB8AC3E}">
        <p14:creationId xmlns:p14="http://schemas.microsoft.com/office/powerpoint/2010/main" val="177005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Taxonomías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>
            <a:normAutofit/>
          </a:bodyPr>
          <a:lstStyle/>
          <a:p>
            <a:r>
              <a:rPr lang="es-ES" dirty="0" smtClean="0"/>
              <a:t>Jerarquías: Existen clases y propiedades mas generales  y mas específicas bajo un mismo concepto o relación (taxonomía)</a:t>
            </a:r>
          </a:p>
          <a:p>
            <a:r>
              <a:rPr lang="es-ES" dirty="0" smtClean="0"/>
              <a:t>RDFS permite definir jerarquías de clases y propiedades</a:t>
            </a:r>
          </a:p>
          <a:p>
            <a:pPr lvl="1"/>
            <a:r>
              <a:rPr lang="es-ES" dirty="0" smtClean="0"/>
              <a:t>Jerarquías de </a:t>
            </a:r>
            <a:r>
              <a:rPr lang="es-ES" dirty="0"/>
              <a:t>clases (</a:t>
            </a:r>
            <a:r>
              <a:rPr lang="es-ES" dirty="0" err="1" smtClean="0"/>
              <a:t>rdfs:subClassOf</a:t>
            </a:r>
            <a:r>
              <a:rPr lang="es-ES" dirty="0" smtClean="0"/>
              <a:t>)</a:t>
            </a:r>
          </a:p>
          <a:p>
            <a:pPr lvl="2"/>
            <a:r>
              <a:rPr lang="es-ES" dirty="0"/>
              <a:t>T</a:t>
            </a:r>
            <a:r>
              <a:rPr lang="es-ES" dirty="0" smtClean="0"/>
              <a:t>odos los individuos de una clase son también individuos de otra</a:t>
            </a:r>
            <a:endParaRPr lang="es-ES" dirty="0"/>
          </a:p>
          <a:p>
            <a:pPr lvl="2"/>
            <a:endParaRPr lang="es-ES" dirty="0" smtClean="0"/>
          </a:p>
          <a:p>
            <a:pPr lvl="2"/>
            <a:endParaRPr lang="es-ES" dirty="0"/>
          </a:p>
          <a:p>
            <a:pPr lvl="2"/>
            <a:endParaRPr lang="es-ES" dirty="0" smtClean="0"/>
          </a:p>
          <a:p>
            <a:pPr lvl="2"/>
            <a:endParaRPr lang="es-ES" dirty="0" smtClean="0"/>
          </a:p>
          <a:p>
            <a:pPr lvl="2"/>
            <a:endParaRPr lang="es-ES" dirty="0" smtClean="0"/>
          </a:p>
          <a:p>
            <a:pPr lvl="2"/>
            <a:endParaRPr lang="es-ES" dirty="0" smtClean="0"/>
          </a:p>
          <a:p>
            <a:pPr marL="960120" lvl="2" indent="0">
              <a:buNone/>
            </a:pPr>
            <a:endParaRPr lang="es-ES" dirty="0" smtClean="0"/>
          </a:p>
          <a:p>
            <a:pPr lvl="1"/>
            <a:r>
              <a:rPr lang="es-ES" dirty="0" smtClean="0"/>
              <a:t>Jerarquías de </a:t>
            </a:r>
            <a:r>
              <a:rPr lang="es-ES" dirty="0"/>
              <a:t>propiedades (</a:t>
            </a:r>
            <a:r>
              <a:rPr lang="es-ES" dirty="0" err="1" smtClean="0"/>
              <a:t>rdfs:subPropertyOf</a:t>
            </a:r>
            <a:r>
              <a:rPr lang="es-ES" dirty="0" smtClean="0"/>
              <a:t>): </a:t>
            </a:r>
          </a:p>
          <a:p>
            <a:pPr lvl="2"/>
            <a:r>
              <a:rPr lang="es-ES" dirty="0"/>
              <a:t>T</a:t>
            </a:r>
            <a:r>
              <a:rPr lang="es-ES" dirty="0" smtClean="0"/>
              <a:t>odo los individuos relacionados mediante la propiedad B </a:t>
            </a:r>
            <a:r>
              <a:rPr lang="es-ES" dirty="0"/>
              <a:t>están también relacionadas </a:t>
            </a:r>
            <a:r>
              <a:rPr lang="es-ES" dirty="0" smtClean="0"/>
              <a:t>con la propiedad A</a:t>
            </a:r>
          </a:p>
          <a:p>
            <a:pPr lvl="2"/>
            <a:endParaRPr lang="es-ES" dirty="0"/>
          </a:p>
          <a:p>
            <a:pPr lvl="2"/>
            <a:endParaRPr lang="es-ES" dirty="0" smtClean="0"/>
          </a:p>
          <a:p>
            <a:pPr lvl="2"/>
            <a:endParaRPr lang="es-ES" dirty="0"/>
          </a:p>
          <a:p>
            <a:pPr lvl="2"/>
            <a:endParaRPr lang="es-ES" dirty="0" smtClean="0"/>
          </a:p>
          <a:p>
            <a:pPr lvl="1"/>
            <a:endParaRPr lang="es-ES" dirty="0" smtClean="0"/>
          </a:p>
          <a:p>
            <a:endParaRPr lang="es-ES" dirty="0" smtClean="0"/>
          </a:p>
        </p:txBody>
      </p:sp>
      <p:sp>
        <p:nvSpPr>
          <p:cNvPr id="10" name="Oval 9"/>
          <p:cNvSpPr/>
          <p:nvPr/>
        </p:nvSpPr>
        <p:spPr>
          <a:xfrm>
            <a:off x="3854762" y="5716911"/>
            <a:ext cx="22098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</a:t>
            </a:r>
            <a:r>
              <a:rPr lang="es-ES_tradnl" sz="1400" dirty="0" err="1"/>
              <a:t>J</a:t>
            </a:r>
            <a:r>
              <a:rPr lang="es-ES_tradnl" sz="1400" dirty="0" err="1" smtClean="0"/>
              <a:t>uan</a:t>
            </a:r>
            <a:endParaRPr lang="en-US" sz="1400" dirty="0"/>
          </a:p>
        </p:txBody>
      </p:sp>
      <p:sp>
        <p:nvSpPr>
          <p:cNvPr id="11" name="Oval 10"/>
          <p:cNvSpPr/>
          <p:nvPr/>
        </p:nvSpPr>
        <p:spPr>
          <a:xfrm>
            <a:off x="8987546" y="5723208"/>
            <a:ext cx="2404191" cy="7557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example:Pedro</a:t>
            </a:r>
            <a:endParaRPr lang="en-US" sz="1400" dirty="0"/>
          </a:p>
        </p:txBody>
      </p:sp>
      <p:cxnSp>
        <p:nvCxnSpPr>
          <p:cNvPr id="12" name="Straight Arrow Connector 11"/>
          <p:cNvCxnSpPr>
            <a:stCxn id="10" idx="6"/>
            <a:endCxn id="11" idx="2"/>
          </p:cNvCxnSpPr>
          <p:nvPr/>
        </p:nvCxnSpPr>
        <p:spPr>
          <a:xfrm>
            <a:off x="6064562" y="6097911"/>
            <a:ext cx="2922984" cy="314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09916" y="5668506"/>
            <a:ext cx="197357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example:tieneHijo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4406199" y="2953465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example:Persona</a:t>
            </a:r>
            <a:endParaRPr lang="en-US" sz="1400" dirty="0"/>
          </a:p>
        </p:txBody>
      </p:sp>
      <p:sp>
        <p:nvSpPr>
          <p:cNvPr id="15" name="Oval 14"/>
          <p:cNvSpPr/>
          <p:nvPr/>
        </p:nvSpPr>
        <p:spPr>
          <a:xfrm>
            <a:off x="4409821" y="1961409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example:Animal</a:t>
            </a:r>
            <a:endParaRPr lang="en-US" sz="1400" dirty="0"/>
          </a:p>
        </p:txBody>
      </p:sp>
      <p:cxnSp>
        <p:nvCxnSpPr>
          <p:cNvPr id="16" name="Straight Arrow Connector 15"/>
          <p:cNvCxnSpPr>
            <a:endCxn id="15" idx="4"/>
          </p:cNvCxnSpPr>
          <p:nvPr/>
        </p:nvCxnSpPr>
        <p:spPr>
          <a:xfrm flipV="1">
            <a:off x="5458057" y="2515305"/>
            <a:ext cx="3623" cy="3988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8747595" y="2914126"/>
            <a:ext cx="1978305" cy="5932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example:Pedro</a:t>
            </a:r>
            <a:endParaRPr lang="en-US" sz="1400" dirty="0"/>
          </a:p>
        </p:txBody>
      </p:sp>
      <p:cxnSp>
        <p:nvCxnSpPr>
          <p:cNvPr id="18" name="Straight Arrow Connector 17"/>
          <p:cNvCxnSpPr>
            <a:stCxn id="17" idx="2"/>
            <a:endCxn id="14" idx="6"/>
          </p:cNvCxnSpPr>
          <p:nvPr/>
        </p:nvCxnSpPr>
        <p:spPr>
          <a:xfrm flipH="1">
            <a:off x="6509916" y="3210744"/>
            <a:ext cx="2237679" cy="1966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135361" y="2799576"/>
            <a:ext cx="98678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854762" y="2590760"/>
            <a:ext cx="1386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rdfs:subClassOF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24" name="Straight Arrow Connector 23"/>
          <p:cNvCxnSpPr>
            <a:stCxn id="15" idx="6"/>
          </p:cNvCxnSpPr>
          <p:nvPr/>
        </p:nvCxnSpPr>
        <p:spPr>
          <a:xfrm>
            <a:off x="6513538" y="2238357"/>
            <a:ext cx="160861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513538" y="1807520"/>
            <a:ext cx="16086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example:muereEn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144759" y="4825840"/>
            <a:ext cx="296798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example:tieneDescendencia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7470448" y="5127576"/>
            <a:ext cx="3623" cy="60681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632341" y="5360729"/>
            <a:ext cx="1841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rdfs:subpropertyOF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36" name="Straight Arrow Connector 35"/>
          <p:cNvCxnSpPr>
            <a:endCxn id="15" idx="6"/>
          </p:cNvCxnSpPr>
          <p:nvPr/>
        </p:nvCxnSpPr>
        <p:spPr>
          <a:xfrm flipH="1" flipV="1">
            <a:off x="6513538" y="2238357"/>
            <a:ext cx="2234057" cy="972386"/>
          </a:xfrm>
          <a:prstGeom prst="straightConnector1">
            <a:avLst/>
          </a:prstGeom>
          <a:ln>
            <a:solidFill>
              <a:schemeClr val="accent1">
                <a:alpha val="24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3854762" y="4752617"/>
            <a:ext cx="2209800" cy="762000"/>
          </a:xfrm>
          <a:prstGeom prst="ellipse">
            <a:avLst/>
          </a:prstGeom>
          <a:solidFill>
            <a:schemeClr val="accent1">
              <a:alpha val="12000"/>
            </a:schemeClr>
          </a:solidFill>
          <a:ln>
            <a:solidFill>
              <a:schemeClr val="accent1">
                <a:shade val="50000"/>
                <a:alpha val="2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example:</a:t>
            </a:r>
            <a:r>
              <a:rPr lang="es-ES_tradnl" sz="1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J</a:t>
            </a:r>
            <a:r>
              <a:rPr lang="es-ES_tradnl" sz="1400" dirty="0" err="1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uan</a:t>
            </a:r>
            <a:endParaRPr lang="en-US" sz="1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8837234" y="4749725"/>
            <a:ext cx="2404191" cy="755703"/>
          </a:xfrm>
          <a:prstGeom prst="ellipse">
            <a:avLst/>
          </a:prstGeom>
          <a:solidFill>
            <a:schemeClr val="accent1">
              <a:alpha val="9000"/>
            </a:schemeClr>
          </a:solidFill>
          <a:ln>
            <a:solidFill>
              <a:schemeClr val="accent1">
                <a:shade val="50000"/>
                <a:alpha val="2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example:Pedro</a:t>
            </a:r>
            <a:endParaRPr lang="en-US" sz="1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1" name="Straight Arrow Connector 40"/>
          <p:cNvCxnSpPr>
            <a:stCxn id="39" idx="6"/>
            <a:endCxn id="40" idx="2"/>
          </p:cNvCxnSpPr>
          <p:nvPr/>
        </p:nvCxnSpPr>
        <p:spPr>
          <a:xfrm flipV="1">
            <a:off x="6064562" y="5127577"/>
            <a:ext cx="2772672" cy="6040"/>
          </a:xfrm>
          <a:prstGeom prst="straightConnector1">
            <a:avLst/>
          </a:prstGeom>
          <a:ln>
            <a:solidFill>
              <a:schemeClr val="accent1">
                <a:alpha val="21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79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</a:t>
            </a:r>
            <a:r>
              <a:rPr lang="es-ES" dirty="0" err="1" smtClean="0"/>
              <a:t>Example</a:t>
            </a:r>
            <a:r>
              <a:rPr lang="es-ES" dirty="0" smtClean="0"/>
              <a:t> 2_7: Definir subclases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36702" y="626301"/>
            <a:ext cx="5085569" cy="21281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899540" y="1809598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example:Persona</a:t>
            </a:r>
            <a:endParaRPr lang="en-US" sz="1400" dirty="0"/>
          </a:p>
        </p:txBody>
      </p:sp>
      <p:sp>
        <p:nvSpPr>
          <p:cNvPr id="15" name="Oval 14"/>
          <p:cNvSpPr/>
          <p:nvPr/>
        </p:nvSpPr>
        <p:spPr>
          <a:xfrm>
            <a:off x="8106832" y="1859106"/>
            <a:ext cx="1651349" cy="43786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rdfs:Class</a:t>
            </a:r>
            <a:endParaRPr lang="en-US" sz="1400" dirty="0"/>
          </a:p>
        </p:txBody>
      </p:sp>
      <p:cxnSp>
        <p:nvCxnSpPr>
          <p:cNvPr id="16" name="Straight Arrow Connector 15"/>
          <p:cNvCxnSpPr>
            <a:stCxn id="14" idx="6"/>
            <a:endCxn id="15" idx="2"/>
          </p:cNvCxnSpPr>
          <p:nvPr/>
        </p:nvCxnSpPr>
        <p:spPr>
          <a:xfrm flipV="1">
            <a:off x="7003257" y="2078036"/>
            <a:ext cx="1103575" cy="85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003257" y="1770259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4903162" y="817542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example:Animal</a:t>
            </a:r>
            <a:endParaRPr 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5955021" y="1403791"/>
            <a:ext cx="1386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rdfs:subClassOF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5" name="Straight Arrow Connector 4"/>
          <p:cNvCxnSpPr>
            <a:endCxn id="18" idx="4"/>
          </p:cNvCxnSpPr>
          <p:nvPr/>
        </p:nvCxnSpPr>
        <p:spPr>
          <a:xfrm flipV="1">
            <a:off x="5951398" y="1371438"/>
            <a:ext cx="3623" cy="3988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2" t="12671" r="61299" b="60103"/>
          <a:stretch/>
        </p:blipFill>
        <p:spPr bwMode="auto">
          <a:xfrm>
            <a:off x="4551411" y="3519814"/>
            <a:ext cx="5456150" cy="2430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46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Otros elementos RDFS </a:t>
            </a:r>
            <a:r>
              <a:rPr lang="es-ES" dirty="0" err="1" smtClean="0"/>
              <a:t>utiles</a:t>
            </a:r>
            <a:r>
              <a:rPr lang="es-ES" dirty="0" smtClean="0"/>
              <a:t> para describir recursos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8" name="Marcador de contenido 2"/>
          <p:cNvSpPr txBox="1">
            <a:spLocks/>
          </p:cNvSpPr>
          <p:nvPr/>
        </p:nvSpPr>
        <p:spPr>
          <a:xfrm>
            <a:off x="3869268" y="425698"/>
            <a:ext cx="7315200" cy="54239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dirty="0" err="1" smtClean="0"/>
              <a:t>rdfs:seeAlso</a:t>
            </a:r>
            <a:r>
              <a:rPr lang="es-ES" dirty="0"/>
              <a:t>, es una instancia de </a:t>
            </a:r>
            <a:r>
              <a:rPr lang="es-ES" dirty="0" err="1"/>
              <a:t>rdf:Property</a:t>
            </a:r>
            <a:r>
              <a:rPr lang="es-ES" dirty="0"/>
              <a:t> que relaciona un recurso con otro que proporciona información adicional sobre el primero.</a:t>
            </a:r>
          </a:p>
          <a:p>
            <a:r>
              <a:rPr lang="es-ES" b="1" dirty="0" err="1"/>
              <a:t>rdfs:isDefinedBy</a:t>
            </a:r>
            <a:r>
              <a:rPr lang="es-ES" dirty="0"/>
              <a:t>, es una instancia de </a:t>
            </a:r>
            <a:r>
              <a:rPr lang="es-ES" dirty="0" err="1"/>
              <a:t>rdf:Property</a:t>
            </a:r>
            <a:r>
              <a:rPr lang="es-ES" dirty="0"/>
              <a:t> para relacionar un recurso con los lugares donde se encuentra el recurso sujeto.</a:t>
            </a:r>
          </a:p>
          <a:p>
            <a:r>
              <a:rPr lang="es-ES" b="1" dirty="0" err="1"/>
              <a:t>rdfs:label</a:t>
            </a:r>
            <a:r>
              <a:rPr lang="es-ES" dirty="0"/>
              <a:t>, es una instancia de </a:t>
            </a:r>
            <a:r>
              <a:rPr lang="es-ES" dirty="0" err="1"/>
              <a:t>rdf:Property</a:t>
            </a:r>
            <a:r>
              <a:rPr lang="es-ES" dirty="0"/>
              <a:t> que se usa para proporcionar una versión claramente entendible del nombre de un recurso.</a:t>
            </a:r>
          </a:p>
          <a:p>
            <a:r>
              <a:rPr lang="es-ES" b="1" dirty="0" err="1"/>
              <a:t>rdfs:comment</a:t>
            </a:r>
            <a:r>
              <a:rPr lang="es-ES" dirty="0"/>
              <a:t>, es una instancia de </a:t>
            </a:r>
            <a:r>
              <a:rPr lang="es-ES" dirty="0" err="1"/>
              <a:t>rdf:Property</a:t>
            </a:r>
            <a:r>
              <a:rPr lang="es-ES" dirty="0"/>
              <a:t> que se usa para proporcionar una descripción de un recurso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87129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OWL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Un paso mas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45" y="2165265"/>
            <a:ext cx="3048000" cy="276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65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OWL:</a:t>
            </a:r>
            <a:br>
              <a:rPr lang="es-ES" dirty="0" smtClean="0"/>
            </a:br>
            <a:r>
              <a:rPr lang="es-ES" dirty="0" smtClean="0"/>
              <a:t>Introducción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449010"/>
          </a:xfrm>
        </p:spPr>
        <p:txBody>
          <a:bodyPr>
            <a:normAutofit fontScale="62500" lnSpcReduction="20000"/>
          </a:bodyPr>
          <a:lstStyle/>
          <a:p>
            <a:endParaRPr lang="en-US" altLang="en-US" dirty="0" smtClean="0"/>
          </a:p>
          <a:p>
            <a:pPr>
              <a:lnSpc>
                <a:spcPct val="110000"/>
              </a:lnSpc>
            </a:pPr>
            <a:r>
              <a:rPr lang="es-ES_tradnl" altLang="en-US" sz="2600" dirty="0" smtClean="0"/>
              <a:t>RDFS basta para crear la mayoría de vocabularios, pero en algunos casos no es suficiente.</a:t>
            </a:r>
            <a:endParaRPr lang="en-US" altLang="en-US" sz="2600" dirty="0"/>
          </a:p>
          <a:p>
            <a:pPr>
              <a:lnSpc>
                <a:spcPct val="110000"/>
              </a:lnSpc>
            </a:pPr>
            <a:r>
              <a:rPr lang="es-ES_tradnl" altLang="en-US" sz="2600" dirty="0" smtClean="0"/>
              <a:t>Por ejemplo algunas aplicaciones querrían poder modelar:</a:t>
            </a:r>
          </a:p>
          <a:p>
            <a:pPr lvl="1">
              <a:lnSpc>
                <a:spcPct val="110000"/>
              </a:lnSpc>
            </a:pPr>
            <a:r>
              <a:rPr lang="es-ES_tradnl" altLang="en-US" sz="2400" dirty="0" smtClean="0"/>
              <a:t>No podemos definir propiedades de las propiedades (transitiva..)</a:t>
            </a:r>
          </a:p>
          <a:p>
            <a:pPr lvl="1">
              <a:lnSpc>
                <a:spcPct val="110000"/>
              </a:lnSpc>
            </a:pPr>
            <a:r>
              <a:rPr lang="es-ES_tradnl" altLang="en-US" sz="2400" dirty="0" smtClean="0"/>
              <a:t>Especificar que dos clases diferentes (diferente URI) realmente son la misma clase </a:t>
            </a:r>
            <a:r>
              <a:rPr lang="es-ES_tradnl" altLang="en-US" sz="2400" dirty="0" smtClean="0">
                <a:sym typeface="Wingdings" panose="05000000000000000000" pitchFamily="2" charset="2"/>
              </a:rPr>
              <a:t> muy </a:t>
            </a:r>
            <a:r>
              <a:rPr lang="es-ES_tradnl" altLang="en-US" sz="2400" dirty="0" err="1" smtClean="0">
                <a:sym typeface="Wingdings" panose="05000000000000000000" pitchFamily="2" charset="2"/>
              </a:rPr>
              <a:t>util</a:t>
            </a:r>
            <a:r>
              <a:rPr lang="es-ES_tradnl" altLang="en-US" sz="2400" dirty="0" smtClean="0">
                <a:sym typeface="Wingdings" panose="05000000000000000000" pitchFamily="2" charset="2"/>
              </a:rPr>
              <a:t> para </a:t>
            </a:r>
            <a:r>
              <a:rPr lang="es-ES_tradnl" altLang="en-US" sz="2400" dirty="0" err="1" smtClean="0">
                <a:sym typeface="Wingdings" panose="05000000000000000000" pitchFamily="2" charset="2"/>
              </a:rPr>
              <a:t>linkar</a:t>
            </a:r>
            <a:r>
              <a:rPr lang="es-ES_tradnl" altLang="en-US" sz="2400" dirty="0" smtClean="0">
                <a:sym typeface="Wingdings" panose="05000000000000000000" pitchFamily="2" charset="2"/>
              </a:rPr>
              <a:t> vocabularios</a:t>
            </a:r>
          </a:p>
          <a:p>
            <a:pPr lvl="1">
              <a:lnSpc>
                <a:spcPct val="110000"/>
              </a:lnSpc>
            </a:pPr>
            <a:r>
              <a:rPr lang="es-ES_tradnl" altLang="en-US" sz="2400" dirty="0" smtClean="0">
                <a:sym typeface="Wingdings" panose="05000000000000000000" pitchFamily="2" charset="2"/>
              </a:rPr>
              <a:t>Especificar que dos instancias diferentes (diferente URI) realmente es la misma instancia</a:t>
            </a:r>
            <a:endParaRPr lang="es-ES_tradnl" altLang="en-US" sz="2400" dirty="0" smtClean="0"/>
          </a:p>
          <a:p>
            <a:pPr lvl="1">
              <a:lnSpc>
                <a:spcPct val="110000"/>
              </a:lnSpc>
            </a:pPr>
            <a:r>
              <a:rPr lang="es-ES_tradnl" altLang="en-US" sz="2400" dirty="0" smtClean="0"/>
              <a:t>Especificar restricciones sobre la </a:t>
            </a:r>
            <a:r>
              <a:rPr lang="es-ES_tradnl" altLang="en-US" sz="2400" dirty="0" err="1" smtClean="0"/>
              <a:t>cardinalidad</a:t>
            </a:r>
            <a:r>
              <a:rPr lang="es-ES_tradnl" altLang="en-US" sz="2400" dirty="0" smtClean="0"/>
              <a:t> de una propiedad (un “Persona” </a:t>
            </a:r>
            <a:r>
              <a:rPr lang="es-ES_tradnl" altLang="en-US" sz="2400" dirty="0" err="1" smtClean="0"/>
              <a:t>tiene_extremidades</a:t>
            </a:r>
            <a:r>
              <a:rPr lang="es-ES_tradnl" altLang="en-US" sz="2400" dirty="0" smtClean="0"/>
              <a:t> exactamente 4), o sobre el rango de una propiedad dependiendo de la clase a la que es apropiada (un “Perro” </a:t>
            </a:r>
            <a:r>
              <a:rPr lang="es-ES_tradnl" altLang="en-US" sz="2400" dirty="0" err="1" smtClean="0"/>
              <a:t>tiene_extremidades</a:t>
            </a:r>
            <a:r>
              <a:rPr lang="es-ES_tradnl" altLang="en-US" sz="2400" dirty="0" smtClean="0"/>
              <a:t> “Patas” o </a:t>
            </a:r>
            <a:r>
              <a:rPr lang="es-ES_tradnl" altLang="en-US" sz="2400" dirty="0"/>
              <a:t>“Persona” </a:t>
            </a:r>
            <a:r>
              <a:rPr lang="es-ES_tradnl" altLang="en-US" sz="2400" dirty="0" err="1"/>
              <a:t>tiene_extremidades</a:t>
            </a:r>
            <a:r>
              <a:rPr lang="es-ES_tradnl" altLang="en-US" sz="2400" dirty="0"/>
              <a:t> </a:t>
            </a:r>
            <a:r>
              <a:rPr lang="es-ES_tradnl" altLang="en-US" sz="2400" dirty="0" smtClean="0"/>
              <a:t>“Brazos”)</a:t>
            </a:r>
          </a:p>
          <a:p>
            <a:pPr lvl="1">
              <a:lnSpc>
                <a:spcPct val="110000"/>
              </a:lnSpc>
            </a:pPr>
            <a:r>
              <a:rPr lang="es-ES_tradnl" altLang="en-US" sz="2400" dirty="0" smtClean="0"/>
              <a:t>Describir clases como uniones de varias (Extremidades = Brazos </a:t>
            </a:r>
            <a:r>
              <a:rPr lang="es-ES_tradnl" altLang="en-US" sz="2400" dirty="0" err="1" smtClean="0"/>
              <a:t>Union</a:t>
            </a:r>
            <a:r>
              <a:rPr lang="es-ES_tradnl" altLang="en-US" sz="2400" dirty="0" smtClean="0"/>
              <a:t> Piernas)</a:t>
            </a:r>
            <a:r>
              <a:rPr lang="es-ES_tradnl" altLang="en-US" sz="2400" dirty="0" smtClean="0">
                <a:sym typeface="Wingdings" panose="05000000000000000000" pitchFamily="2" charset="2"/>
              </a:rPr>
              <a:t> Constructores de clases</a:t>
            </a:r>
            <a:endParaRPr lang="es-ES_tradnl" altLang="en-US" sz="2400" dirty="0" smtClean="0"/>
          </a:p>
          <a:p>
            <a:pPr lvl="1">
              <a:lnSpc>
                <a:spcPct val="110000"/>
              </a:lnSpc>
            </a:pPr>
            <a:r>
              <a:rPr lang="es-ES_tradnl" altLang="en-US" sz="2400" dirty="0" smtClean="0"/>
              <a:t>No </a:t>
            </a:r>
            <a:r>
              <a:rPr lang="es-ES_tradnl" altLang="en-US" sz="2400" dirty="0" err="1" smtClean="0"/>
              <a:t>mecanimos</a:t>
            </a:r>
            <a:r>
              <a:rPr lang="es-ES_tradnl" altLang="en-US" sz="2400" dirty="0" smtClean="0"/>
              <a:t> para expresar condiciones necesarias y suficientes para la pertenencia a una clase (si tenemos una instancia que tiene 2 brazos, 2 piernas, piensa. y una clase definida como Persona que tiene la propiedad “</a:t>
            </a:r>
            <a:r>
              <a:rPr lang="es-ES_tradnl" altLang="en-US" sz="2400" dirty="0" err="1" smtClean="0"/>
              <a:t>tiene_brazos</a:t>
            </a:r>
            <a:r>
              <a:rPr lang="es-ES_tradnl" altLang="en-US" sz="2400" dirty="0" smtClean="0"/>
              <a:t>”, “</a:t>
            </a:r>
            <a:r>
              <a:rPr lang="es-ES_tradnl" altLang="en-US" sz="2400" dirty="0" err="1" smtClean="0"/>
              <a:t>tiene_piernas</a:t>
            </a:r>
            <a:r>
              <a:rPr lang="es-ES_tradnl" altLang="en-US" sz="2400" dirty="0" smtClean="0"/>
              <a:t>”, “</a:t>
            </a:r>
            <a:r>
              <a:rPr lang="es-ES_tradnl" altLang="en-US" sz="2400" dirty="0" err="1" smtClean="0"/>
              <a:t>abilidad</a:t>
            </a:r>
            <a:r>
              <a:rPr lang="es-ES_tradnl" altLang="en-US" sz="2400" dirty="0" smtClean="0"/>
              <a:t>: pensar” entonces la instancia </a:t>
            </a:r>
            <a:r>
              <a:rPr lang="es-ES_tradnl" altLang="en-US" sz="2400" dirty="0" err="1" smtClean="0"/>
              <a:t>deberia</a:t>
            </a:r>
            <a:r>
              <a:rPr lang="es-ES_tradnl" altLang="en-US" sz="2400" dirty="0" smtClean="0"/>
              <a:t> ser clasificada </a:t>
            </a:r>
            <a:r>
              <a:rPr lang="es-ES_tradnl" altLang="en-US" sz="2400" dirty="0" err="1" smtClean="0"/>
              <a:t>automaticamente</a:t>
            </a:r>
            <a:r>
              <a:rPr lang="es-ES_tradnl" altLang="en-US" sz="2400" dirty="0" smtClean="0"/>
              <a:t> como Persona.</a:t>
            </a:r>
            <a:endParaRPr lang="en-US" altLang="en-US" sz="2400" dirty="0" smtClean="0"/>
          </a:p>
          <a:p>
            <a:pPr>
              <a:lnSpc>
                <a:spcPct val="110000"/>
              </a:lnSpc>
            </a:pPr>
            <a:r>
              <a:rPr lang="en-US" altLang="en-US" sz="2600" dirty="0" smtClean="0"/>
              <a:t>Para </a:t>
            </a:r>
            <a:r>
              <a:rPr lang="en-US" altLang="en-US" sz="2600" dirty="0" err="1" smtClean="0"/>
              <a:t>todo</a:t>
            </a:r>
            <a:r>
              <a:rPr lang="en-US" altLang="en-US" sz="2600" dirty="0" smtClean="0"/>
              <a:t> </a:t>
            </a:r>
            <a:r>
              <a:rPr lang="en-US" altLang="en-US" sz="2600" dirty="0" err="1" smtClean="0"/>
              <a:t>esto</a:t>
            </a:r>
            <a:r>
              <a:rPr lang="en-US" altLang="en-US" sz="2600" dirty="0" smtClean="0"/>
              <a:t> y </a:t>
            </a:r>
            <a:r>
              <a:rPr lang="en-US" altLang="en-US" sz="2600" dirty="0" err="1" smtClean="0"/>
              <a:t>mucha</a:t>
            </a:r>
            <a:r>
              <a:rPr lang="en-US" altLang="en-US" sz="2600" dirty="0" smtClean="0"/>
              <a:t> mas </a:t>
            </a:r>
            <a:r>
              <a:rPr lang="en-US" altLang="en-US" sz="2600" dirty="0" err="1" smtClean="0"/>
              <a:t>expresividad</a:t>
            </a:r>
            <a:r>
              <a:rPr lang="en-US" altLang="en-US" sz="2600" dirty="0" smtClean="0"/>
              <a:t> </a:t>
            </a:r>
            <a:r>
              <a:rPr lang="en-US" altLang="en-US" sz="2600" dirty="0" smtClean="0">
                <a:sym typeface="Wingdings" panose="05000000000000000000" pitchFamily="2" charset="2"/>
              </a:rPr>
              <a:t></a:t>
            </a:r>
            <a:r>
              <a:rPr lang="en-US" altLang="en-US" sz="2600" dirty="0" smtClean="0"/>
              <a:t> OWL</a:t>
            </a:r>
          </a:p>
          <a:p>
            <a:endParaRPr lang="en-US" altLang="en-US" dirty="0"/>
          </a:p>
          <a:p>
            <a:pPr lvl="1"/>
            <a:endParaRPr lang="es-ES" dirty="0" smtClean="0"/>
          </a:p>
          <a:p>
            <a:pPr lvl="1"/>
            <a:endParaRPr lang="es-ES" dirty="0" smtClean="0"/>
          </a:p>
          <a:p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402470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OWL:</a:t>
            </a:r>
            <a:br>
              <a:rPr lang="es-ES" dirty="0" smtClean="0"/>
            </a:br>
            <a:r>
              <a:rPr lang="es-ES" dirty="0" smtClean="0"/>
              <a:t>Introducción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375781"/>
            <a:ext cx="7315200" cy="5608967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endParaRPr lang="es-ES_tradnl" altLang="en-US" sz="2600" dirty="0"/>
          </a:p>
          <a:p>
            <a:pPr>
              <a:lnSpc>
                <a:spcPct val="110000"/>
              </a:lnSpc>
            </a:pPr>
            <a:r>
              <a:rPr lang="es-ES_tradnl" altLang="en-US" sz="2600" dirty="0"/>
              <a:t>OWL es también un </a:t>
            </a:r>
            <a:r>
              <a:rPr lang="es-ES_tradnl" altLang="en-US" sz="2600" dirty="0" smtClean="0"/>
              <a:t>vocabulario</a:t>
            </a:r>
            <a:r>
              <a:rPr lang="es-ES_tradnl" altLang="en-US" sz="2600" dirty="0"/>
              <a:t> para definir/crear </a:t>
            </a:r>
            <a:r>
              <a:rPr lang="es-ES_tradnl" altLang="en-US" sz="2600" dirty="0" smtClean="0"/>
              <a:t>ontologías </a:t>
            </a:r>
            <a:r>
              <a:rPr lang="es-ES_tradnl" altLang="en-US" sz="2600" dirty="0"/>
              <a:t>en la </a:t>
            </a:r>
            <a:r>
              <a:rPr lang="es-ES_tradnl" altLang="en-US" sz="2600" dirty="0" smtClean="0"/>
              <a:t>web</a:t>
            </a:r>
          </a:p>
          <a:p>
            <a:pPr>
              <a:lnSpc>
                <a:spcPct val="110000"/>
              </a:lnSpc>
            </a:pPr>
            <a:r>
              <a:rPr lang="es-ES_tradnl" altLang="en-US" sz="2600" dirty="0" smtClean="0"/>
              <a:t>OWL extiende RDFS para añadir </a:t>
            </a:r>
            <a:r>
              <a:rPr lang="es-ES_tradnl" altLang="en-US" sz="2600" dirty="0"/>
              <a:t>mas </a:t>
            </a:r>
            <a:r>
              <a:rPr lang="es-ES_tradnl" altLang="en-US" sz="2600" dirty="0" smtClean="0"/>
              <a:t>expresividad y nueva semántica</a:t>
            </a:r>
          </a:p>
          <a:p>
            <a:pPr>
              <a:lnSpc>
                <a:spcPct val="110000"/>
              </a:lnSpc>
            </a:pPr>
            <a:r>
              <a:rPr lang="es-ES_tradnl" altLang="en-US" sz="2600" dirty="0" smtClean="0"/>
              <a:t>Los elementos de OWL son:</a:t>
            </a:r>
          </a:p>
          <a:p>
            <a:pPr lvl="1">
              <a:lnSpc>
                <a:spcPct val="110000"/>
              </a:lnSpc>
            </a:pPr>
            <a:r>
              <a:rPr lang="es-ES" altLang="en-US" sz="2400" dirty="0" smtClean="0"/>
              <a:t>algunos </a:t>
            </a:r>
            <a:r>
              <a:rPr lang="es-ES" altLang="en-US" sz="2400" dirty="0"/>
              <a:t>de los términos </a:t>
            </a:r>
            <a:r>
              <a:rPr lang="es-ES" altLang="en-US" sz="2400" dirty="0" smtClean="0"/>
              <a:t>son los definidos </a:t>
            </a:r>
            <a:r>
              <a:rPr lang="es-ES" altLang="en-US" sz="2400" dirty="0"/>
              <a:t>en </a:t>
            </a:r>
            <a:r>
              <a:rPr lang="es-ES" altLang="en-US" sz="2400" dirty="0" smtClean="0"/>
              <a:t>RDFS</a:t>
            </a:r>
          </a:p>
          <a:p>
            <a:pPr lvl="2">
              <a:lnSpc>
                <a:spcPct val="110000"/>
              </a:lnSpc>
            </a:pPr>
            <a:r>
              <a:rPr lang="es-ES" altLang="en-US" sz="2200" dirty="0" smtClean="0"/>
              <a:t>Las taxonomías se crean también con </a:t>
            </a:r>
            <a:r>
              <a:rPr lang="es-ES" altLang="en-US" sz="2200" dirty="0" err="1" smtClean="0"/>
              <a:t>rdfs:subClassOf</a:t>
            </a:r>
            <a:r>
              <a:rPr lang="es-ES" altLang="en-US" sz="2200" dirty="0" smtClean="0"/>
              <a:t> </a:t>
            </a:r>
            <a:r>
              <a:rPr lang="es-ES" altLang="en-US" sz="2200" dirty="0"/>
              <a:t>y </a:t>
            </a:r>
            <a:r>
              <a:rPr lang="es-ES" altLang="en-US" sz="2200" dirty="0" err="1"/>
              <a:t>rdfs:subPropertyOf</a:t>
            </a:r>
            <a:endParaRPr lang="es-ES_tradnl" altLang="en-US" sz="2200" dirty="0"/>
          </a:p>
          <a:p>
            <a:pPr lvl="1">
              <a:lnSpc>
                <a:spcPct val="110000"/>
              </a:lnSpc>
            </a:pPr>
            <a:r>
              <a:rPr lang="es-ES_tradnl" altLang="en-US" sz="2400" dirty="0" smtClean="0"/>
              <a:t>algunos </a:t>
            </a:r>
            <a:r>
              <a:rPr lang="es-ES_tradnl" altLang="en-US" sz="2400" dirty="0" smtClean="0"/>
              <a:t>elementos (</a:t>
            </a:r>
            <a:r>
              <a:rPr lang="es-ES_tradnl" altLang="en-US" sz="2400" dirty="0" err="1" smtClean="0"/>
              <a:t>rdfs:Class</a:t>
            </a:r>
            <a:r>
              <a:rPr lang="es-ES_tradnl" altLang="en-US" sz="2400" dirty="0" smtClean="0"/>
              <a:t>) se </a:t>
            </a:r>
            <a:r>
              <a:rPr lang="es-ES_tradnl" altLang="en-US" sz="2600" dirty="0" smtClean="0"/>
              <a:t>redefinen </a:t>
            </a:r>
            <a:r>
              <a:rPr lang="es-ES_tradnl" altLang="en-US" sz="2600" dirty="0" smtClean="0"/>
              <a:t>para dotarlos de otro significado: </a:t>
            </a:r>
            <a:r>
              <a:rPr lang="es-ES_tradnl" altLang="en-US" sz="2600" dirty="0" err="1" smtClean="0"/>
              <a:t>owl:Class</a:t>
            </a:r>
            <a:endParaRPr lang="es-ES_tradnl" altLang="en-US" sz="2600" dirty="0" smtClean="0"/>
          </a:p>
          <a:p>
            <a:pPr lvl="1">
              <a:lnSpc>
                <a:spcPct val="110000"/>
              </a:lnSpc>
            </a:pPr>
            <a:r>
              <a:rPr lang="es-ES_tradnl" altLang="en-US" sz="2600" dirty="0" smtClean="0">
                <a:sym typeface="Wingdings" panose="05000000000000000000" pitchFamily="2" charset="2"/>
              </a:rPr>
              <a:t>la mayoría son nuevos: </a:t>
            </a:r>
            <a:r>
              <a:rPr lang="es-ES_tradnl" altLang="en-US" sz="2600" dirty="0" err="1" smtClean="0">
                <a:sym typeface="Wingdings" panose="05000000000000000000" pitchFamily="2" charset="2"/>
              </a:rPr>
              <a:t>owl:objectProperty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0228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OWL:</a:t>
            </a:r>
            <a:br>
              <a:rPr lang="es-ES" dirty="0" smtClean="0"/>
            </a:br>
            <a:r>
              <a:rPr lang="es-ES" dirty="0" smtClean="0"/>
              <a:t>Ontología OWL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450937"/>
            <a:ext cx="7315200" cy="553381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en-US" sz="2600" i="1" dirty="0" smtClean="0"/>
              <a:t>An </a:t>
            </a:r>
            <a:r>
              <a:rPr lang="en-US" altLang="en-US" sz="2600" i="1" dirty="0"/>
              <a:t>ontology is a specification of a conceptualization</a:t>
            </a:r>
            <a:r>
              <a:rPr lang="en-US" altLang="en-US" sz="2600" dirty="0"/>
              <a:t>.</a:t>
            </a:r>
            <a:endParaRPr lang="es-ES_tradnl" altLang="en-US" sz="2600" dirty="0" smtClean="0"/>
          </a:p>
          <a:p>
            <a:pPr>
              <a:lnSpc>
                <a:spcPct val="110000"/>
              </a:lnSpc>
            </a:pPr>
            <a:r>
              <a:rPr lang="es-ES_tradnl" altLang="en-US" sz="2600" dirty="0" smtClean="0"/>
              <a:t>El objetivo es que sean ampliamente usadas y compartidas 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 proporcionado un entendimiento común y consensuado de un cierto dominio.</a:t>
            </a:r>
          </a:p>
          <a:p>
            <a:pPr lvl="1">
              <a:lnSpc>
                <a:spcPct val="110000"/>
              </a:lnSpc>
            </a:pPr>
            <a:r>
              <a:rPr lang="es-ES" altLang="en-US" sz="2400" dirty="0"/>
              <a:t>Esto minimiza el desarrollo de </a:t>
            </a:r>
            <a:r>
              <a:rPr lang="es-ES" altLang="en-US" sz="2400" dirty="0" smtClean="0"/>
              <a:t>ontologías </a:t>
            </a:r>
            <a:r>
              <a:rPr lang="es-ES" altLang="en-US" sz="2400" dirty="0"/>
              <a:t>desde cero, con menos esfuerzo </a:t>
            </a:r>
            <a:r>
              <a:rPr lang="es-ES" altLang="en-US" sz="2400" dirty="0" smtClean="0"/>
              <a:t>intelectual</a:t>
            </a:r>
          </a:p>
          <a:p>
            <a:pPr lvl="1">
              <a:lnSpc>
                <a:spcPct val="110000"/>
              </a:lnSpc>
            </a:pPr>
            <a:r>
              <a:rPr lang="es-ES" altLang="en-US" sz="2600" dirty="0" smtClean="0"/>
              <a:t>Y </a:t>
            </a:r>
            <a:r>
              <a:rPr lang="es-ES" altLang="en-US" sz="2600" dirty="0"/>
              <a:t>certifica un </a:t>
            </a:r>
            <a:r>
              <a:rPr lang="es-ES" altLang="en-US" sz="2600" dirty="0" smtClean="0"/>
              <a:t>común </a:t>
            </a:r>
            <a:r>
              <a:rPr lang="es-ES" altLang="en-US" sz="2600" dirty="0"/>
              <a:t>consenso en las </a:t>
            </a:r>
            <a:r>
              <a:rPr lang="es-ES" altLang="en-US" sz="2600" dirty="0" smtClean="0"/>
              <a:t>ontologías </a:t>
            </a:r>
            <a:r>
              <a:rPr lang="es-ES" altLang="en-US" sz="2600" dirty="0"/>
              <a:t>ampliamente </a:t>
            </a:r>
            <a:r>
              <a:rPr lang="es-ES" altLang="en-US" sz="2600" dirty="0" smtClean="0"/>
              <a:t>usadas</a:t>
            </a:r>
            <a:endParaRPr lang="es-ES_tradnl" alt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4261111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OWL: Ontología OWL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375780"/>
            <a:ext cx="7315200" cy="6263015"/>
          </a:xfrm>
        </p:spPr>
        <p:txBody>
          <a:bodyPr>
            <a:normAutofit fontScale="77500" lnSpcReduction="20000"/>
          </a:bodyPr>
          <a:lstStyle/>
          <a:p>
            <a:pPr marL="182880" lvl="1">
              <a:spcBef>
                <a:spcPts val="1200"/>
              </a:spcBef>
              <a:spcAft>
                <a:spcPts val="0"/>
              </a:spcAft>
            </a:pPr>
            <a:r>
              <a:rPr lang="es-ES_tradnl" altLang="en-US" sz="2600" dirty="0">
                <a:sym typeface="Wingdings" panose="05000000000000000000" pitchFamily="2" charset="2"/>
              </a:rPr>
              <a:t>OWL 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FULL: conjunto </a:t>
            </a:r>
            <a:r>
              <a:rPr lang="es-ES_tradnl" altLang="en-US" sz="2600" dirty="0">
                <a:sym typeface="Wingdings" panose="05000000000000000000" pitchFamily="2" charset="2"/>
              </a:rPr>
              <a:t>completo de elementos 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OWL </a:t>
            </a:r>
            <a:r>
              <a:rPr lang="es-ES_tradnl" altLang="en-US" sz="2600" dirty="0">
                <a:sym typeface="Wingdings" panose="05000000000000000000" pitchFamily="2" charset="2"/>
              </a:rPr>
              <a:t>para aumentar la expresividad de vocabularios predefinidos en 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RDFS:</a:t>
            </a:r>
          </a:p>
          <a:p>
            <a:pPr marL="640080" lvl="2">
              <a:spcBef>
                <a:spcPts val="1200"/>
              </a:spcBef>
              <a:spcAft>
                <a:spcPts val="0"/>
              </a:spcAft>
            </a:pPr>
            <a:r>
              <a:rPr lang="es-ES_tradnl" altLang="en-US" sz="2600" dirty="0" smtClean="0">
                <a:sym typeface="Wingdings" panose="05000000000000000000" pitchFamily="2" charset="2"/>
              </a:rPr>
              <a:t>no </a:t>
            </a:r>
            <a:r>
              <a:rPr lang="es-ES_tradnl" altLang="en-US" sz="2600" dirty="0">
                <a:sym typeface="Wingdings" panose="05000000000000000000" pitchFamily="2" charset="2"/>
              </a:rPr>
              <a:t>se garantiza un razonador que soporte todas las propiedades de OWL 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FULL</a:t>
            </a:r>
            <a:endParaRPr lang="es-ES_tradnl" altLang="en-US" sz="2600" dirty="0">
              <a:sym typeface="Wingdings" panose="05000000000000000000" pitchFamily="2" charset="2"/>
            </a:endParaRPr>
          </a:p>
          <a:p>
            <a:pPr marL="640080" lvl="2">
              <a:spcBef>
                <a:spcPts val="1200"/>
              </a:spcBef>
              <a:spcAft>
                <a:spcPts val="0"/>
              </a:spcAft>
            </a:pPr>
            <a:r>
              <a:rPr lang="es-ES_tradnl" altLang="en-US" sz="2600" dirty="0" smtClean="0">
                <a:sym typeface="Wingdings" panose="05000000000000000000" pitchFamily="2" charset="2"/>
              </a:rPr>
              <a:t>permite la laxitud de RDFS (una clase puede ser a la vez clase e individuo):</a:t>
            </a:r>
          </a:p>
          <a:p>
            <a:pPr marL="1097280" lvl="3">
              <a:spcBef>
                <a:spcPts val="1200"/>
              </a:spcBef>
              <a:spcAft>
                <a:spcPts val="0"/>
              </a:spcAft>
            </a:pPr>
            <a:r>
              <a:rPr lang="es-ES" sz="2600" dirty="0"/>
              <a:t>Las clases de RDFS son a su vez también resources, por tanto </a:t>
            </a:r>
            <a:r>
              <a:rPr lang="es-ES" sz="2600" dirty="0" smtClean="0"/>
              <a:t>en OWL </a:t>
            </a:r>
            <a:r>
              <a:rPr lang="es-ES_tradnl" sz="2600" dirty="0" smtClean="0"/>
              <a:t>son </a:t>
            </a:r>
            <a:r>
              <a:rPr lang="es-ES_tradnl" sz="2600" dirty="0"/>
              <a:t>clases e individuos a la </a:t>
            </a:r>
            <a:r>
              <a:rPr lang="es-ES_tradnl" sz="2600" dirty="0" smtClean="0"/>
              <a:t>vez</a:t>
            </a:r>
            <a:endParaRPr lang="es-ES_tradnl" sz="2600" dirty="0"/>
          </a:p>
          <a:p>
            <a:pPr lvl="3"/>
            <a:r>
              <a:rPr lang="en-US" sz="2600" dirty="0" err="1"/>
              <a:t>ex:John</a:t>
            </a:r>
            <a:r>
              <a:rPr lang="en-US" sz="2600" dirty="0"/>
              <a:t> </a:t>
            </a:r>
            <a:r>
              <a:rPr lang="en-US" sz="2600" dirty="0" err="1"/>
              <a:t>rdf:type</a:t>
            </a:r>
            <a:r>
              <a:rPr lang="en-US" sz="2600" dirty="0"/>
              <a:t> </a:t>
            </a:r>
            <a:r>
              <a:rPr lang="en-US" sz="2600" dirty="0" err="1"/>
              <a:t>foaf:Person</a:t>
            </a:r>
            <a:endParaRPr lang="en-US" sz="2600" dirty="0"/>
          </a:p>
          <a:p>
            <a:pPr lvl="3"/>
            <a:r>
              <a:rPr lang="en-US" sz="2600" dirty="0" err="1"/>
              <a:t>foaf:Person</a:t>
            </a:r>
            <a:r>
              <a:rPr lang="en-US" sz="2600" dirty="0"/>
              <a:t> </a:t>
            </a:r>
            <a:r>
              <a:rPr lang="en-US" sz="2600" dirty="0" err="1"/>
              <a:t>rdf:type</a:t>
            </a:r>
            <a:r>
              <a:rPr lang="en-US" sz="2600" dirty="0"/>
              <a:t> </a:t>
            </a:r>
            <a:r>
              <a:rPr lang="en-US" sz="2600" dirty="0" err="1" smtClean="0"/>
              <a:t>rdfs:Class</a:t>
            </a:r>
            <a:endParaRPr lang="en-US" sz="2600" dirty="0" smtClean="0"/>
          </a:p>
          <a:p>
            <a:pPr lvl="1"/>
            <a:r>
              <a:rPr lang="es-ES_tradnl" altLang="en-US" sz="2600" dirty="0" smtClean="0">
                <a:sym typeface="Wingdings" panose="05000000000000000000" pitchFamily="2" charset="2"/>
              </a:rPr>
              <a:t>totalmente </a:t>
            </a:r>
            <a:r>
              <a:rPr lang="es-ES_tradnl" altLang="en-US" sz="2600" dirty="0">
                <a:sym typeface="Wingdings" panose="05000000000000000000" pitchFamily="2" charset="2"/>
              </a:rPr>
              <a:t>compatible con las clases 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RDFS (</a:t>
            </a:r>
            <a:r>
              <a:rPr lang="en-US" sz="2600" dirty="0" err="1"/>
              <a:t>owl:Class</a:t>
            </a:r>
            <a:r>
              <a:rPr lang="en-US" sz="2600" dirty="0"/>
              <a:t> and </a:t>
            </a:r>
            <a:r>
              <a:rPr lang="en-US" sz="2600" dirty="0" err="1" smtClean="0"/>
              <a:t>rdfs:Class</a:t>
            </a:r>
            <a:r>
              <a:rPr lang="en-US" sz="2600" dirty="0" smtClean="0"/>
              <a:t> son </a:t>
            </a:r>
            <a:r>
              <a:rPr lang="en-US" sz="2600" dirty="0" err="1" smtClean="0"/>
              <a:t>equivalentes</a:t>
            </a:r>
            <a:r>
              <a:rPr lang="en-US" sz="2600" dirty="0" smtClean="0"/>
              <a:t>)</a:t>
            </a:r>
            <a:endParaRPr lang="es-ES_tradnl" altLang="en-US" sz="2600" dirty="0" smtClean="0">
              <a:sym typeface="Wingdings" panose="05000000000000000000" pitchFamily="2" charset="2"/>
            </a:endParaRPr>
          </a:p>
          <a:p>
            <a:pPr marL="182880" lvl="1">
              <a:spcBef>
                <a:spcPts val="1200"/>
              </a:spcBef>
              <a:spcAft>
                <a:spcPts val="0"/>
              </a:spcAft>
            </a:pPr>
            <a:r>
              <a:rPr lang="es-ES_tradnl" altLang="en-US" sz="2600" dirty="0" smtClean="0">
                <a:sym typeface="Wingdings" panose="05000000000000000000" pitchFamily="2" charset="2"/>
              </a:rPr>
              <a:t>OWL DL: conjunto </a:t>
            </a:r>
            <a:r>
              <a:rPr lang="es-ES_tradnl" altLang="en-US" sz="2600" dirty="0">
                <a:sym typeface="Wingdings" panose="05000000000000000000" pitchFamily="2" charset="2"/>
              </a:rPr>
              <a:t>completo de OWL FULL 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pero con restricciones:</a:t>
            </a:r>
          </a:p>
          <a:p>
            <a:pPr marL="640080" lvl="2">
              <a:spcBef>
                <a:spcPts val="1200"/>
              </a:spcBef>
              <a:spcAft>
                <a:spcPts val="0"/>
              </a:spcAft>
            </a:pPr>
            <a:r>
              <a:rPr lang="es-ES_tradnl" altLang="en-US" sz="2600" dirty="0" smtClean="0">
                <a:sym typeface="Wingdings" panose="05000000000000000000" pitchFamily="2" charset="2"/>
              </a:rPr>
              <a:t>los </a:t>
            </a:r>
            <a:r>
              <a:rPr lang="es-ES_tradnl" altLang="en-US" sz="2600" dirty="0">
                <a:sym typeface="Wingdings" panose="05000000000000000000" pitchFamily="2" charset="2"/>
              </a:rPr>
              <a:t>razonadores de DL puedan 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computar</a:t>
            </a:r>
          </a:p>
          <a:p>
            <a:pPr marL="640080" lvl="2">
              <a:spcBef>
                <a:spcPts val="1200"/>
              </a:spcBef>
              <a:spcAft>
                <a:spcPts val="0"/>
              </a:spcAft>
            </a:pPr>
            <a:r>
              <a:rPr lang="es-ES_tradnl" altLang="en-US" sz="2600" dirty="0" smtClean="0">
                <a:sym typeface="Wingdings" panose="05000000000000000000" pitchFamily="2" charset="2"/>
              </a:rPr>
              <a:t>No permite que un individuo sea a la vez también una clase </a:t>
            </a:r>
            <a:endParaRPr lang="es-ES_tradnl" altLang="en-US" sz="2600" dirty="0" smtClean="0">
              <a:sym typeface="Wingdings" panose="05000000000000000000" pitchFamily="2" charset="2"/>
            </a:endParaRPr>
          </a:p>
          <a:p>
            <a:pPr marL="640080" lvl="2">
              <a:spcBef>
                <a:spcPts val="1200"/>
              </a:spcBef>
              <a:spcAft>
                <a:spcPts val="0"/>
              </a:spcAft>
            </a:pPr>
            <a:r>
              <a:rPr lang="en-US" altLang="en-US" sz="2600" dirty="0" smtClean="0">
                <a:sym typeface="Wingdings" panose="05000000000000000000" pitchFamily="2" charset="2"/>
              </a:rPr>
              <a:t>OWL </a:t>
            </a:r>
            <a:r>
              <a:rPr lang="en-US" altLang="en-US" sz="2600" dirty="0">
                <a:sym typeface="Wingdings" panose="05000000000000000000" pitchFamily="2" charset="2"/>
              </a:rPr>
              <a:t>DL pone </a:t>
            </a:r>
            <a:r>
              <a:rPr lang="es-ES_tradnl" altLang="en-US" sz="2600" dirty="0">
                <a:sym typeface="Wingdings" panose="05000000000000000000" pitchFamily="2" charset="2"/>
              </a:rPr>
              <a:t>restricciones</a:t>
            </a:r>
            <a:r>
              <a:rPr lang="en-US" altLang="en-US" sz="2600" dirty="0">
                <a:sym typeface="Wingdings" panose="05000000000000000000" pitchFamily="2" charset="2"/>
              </a:rPr>
              <a:t> a la hora de </a:t>
            </a:r>
            <a:r>
              <a:rPr lang="es-ES_tradnl" altLang="en-US" sz="2600" dirty="0">
                <a:sym typeface="Wingdings" panose="05000000000000000000" pitchFamily="2" charset="2"/>
              </a:rPr>
              <a:t>mezclar</a:t>
            </a:r>
            <a:r>
              <a:rPr lang="en-US" altLang="en-US" sz="2600" dirty="0">
                <a:sym typeface="Wingdings" panose="05000000000000000000" pitchFamily="2" charset="2"/>
              </a:rPr>
              <a:t> con RDFS y </a:t>
            </a:r>
            <a:r>
              <a:rPr lang="es-ES_tradnl" altLang="en-US" sz="2600" dirty="0">
                <a:sym typeface="Wingdings" panose="05000000000000000000" pitchFamily="2" charset="2"/>
              </a:rPr>
              <a:t>requiere</a:t>
            </a:r>
            <a:r>
              <a:rPr lang="en-US" altLang="en-US" sz="2600" dirty="0">
                <a:sym typeface="Wingdings" panose="05000000000000000000" pitchFamily="2" charset="2"/>
              </a:rPr>
              <a:t> </a:t>
            </a:r>
            <a:r>
              <a:rPr lang="es-ES_tradnl" altLang="en-US" sz="2600" dirty="0">
                <a:sym typeface="Wingdings" panose="05000000000000000000" pitchFamily="2" charset="2"/>
              </a:rPr>
              <a:t>hacer</a:t>
            </a:r>
            <a:r>
              <a:rPr lang="en-US" altLang="en-US" sz="2600" dirty="0">
                <a:sym typeface="Wingdings" panose="05000000000000000000" pitchFamily="2" charset="2"/>
              </a:rPr>
              <a:t> </a:t>
            </a:r>
            <a:r>
              <a:rPr lang="es-ES_tradnl" altLang="en-US" sz="2600" dirty="0">
                <a:sym typeface="Wingdings" panose="05000000000000000000" pitchFamily="2" charset="2"/>
              </a:rPr>
              <a:t>explícitos</a:t>
            </a:r>
            <a:r>
              <a:rPr lang="en-US" altLang="en-US" sz="2600" dirty="0">
                <a:sym typeface="Wingdings" panose="05000000000000000000" pitchFamily="2" charset="2"/>
              </a:rPr>
              <a:t>  “</a:t>
            </a:r>
            <a:r>
              <a:rPr lang="en-US" altLang="en-US" sz="2600" dirty="0" err="1">
                <a:sym typeface="Wingdings" panose="05000000000000000000" pitchFamily="2" charset="2"/>
              </a:rPr>
              <a:t>disjointness</a:t>
            </a:r>
            <a:r>
              <a:rPr lang="en-US" altLang="en-US" sz="2600" dirty="0">
                <a:sym typeface="Wingdings" panose="05000000000000000000" pitchFamily="2" charset="2"/>
              </a:rPr>
              <a:t>” entre </a:t>
            </a:r>
            <a:r>
              <a:rPr lang="es-ES_tradnl" altLang="en-US" sz="2600" dirty="0">
                <a:sym typeface="Wingdings" panose="05000000000000000000" pitchFamily="2" charset="2"/>
              </a:rPr>
              <a:t>clases</a:t>
            </a:r>
            <a:r>
              <a:rPr lang="en-US" altLang="en-US" sz="2600" dirty="0">
                <a:sym typeface="Wingdings" panose="05000000000000000000" pitchFamily="2" charset="2"/>
              </a:rPr>
              <a:t>, </a:t>
            </a:r>
            <a:r>
              <a:rPr lang="es-ES_tradnl" altLang="en-US" sz="2600" dirty="0">
                <a:sym typeface="Wingdings" panose="05000000000000000000" pitchFamily="2" charset="2"/>
              </a:rPr>
              <a:t>propiedades</a:t>
            </a:r>
            <a:r>
              <a:rPr lang="en-US" altLang="en-US" sz="2600" dirty="0">
                <a:sym typeface="Wingdings" panose="05000000000000000000" pitchFamily="2" charset="2"/>
              </a:rPr>
              <a:t>, </a:t>
            </a:r>
            <a:r>
              <a:rPr lang="es-ES_tradnl" altLang="en-US" sz="2600" dirty="0">
                <a:sym typeface="Wingdings" panose="05000000000000000000" pitchFamily="2" charset="2"/>
              </a:rPr>
              <a:t>individuos</a:t>
            </a:r>
            <a:r>
              <a:rPr lang="en-US" altLang="en-US" sz="2600" dirty="0">
                <a:sym typeface="Wingdings" panose="05000000000000000000" pitchFamily="2" charset="2"/>
              </a:rPr>
              <a:t>, y data values.</a:t>
            </a:r>
          </a:p>
          <a:p>
            <a:pPr marL="182880" lvl="1">
              <a:spcBef>
                <a:spcPts val="1200"/>
              </a:spcBef>
              <a:spcAft>
                <a:spcPts val="0"/>
              </a:spcAft>
            </a:pPr>
            <a:r>
              <a:rPr lang="es-ES_tradnl" altLang="en-US" sz="2600" dirty="0">
                <a:sym typeface="Wingdings" panose="05000000000000000000" pitchFamily="2" charset="2"/>
              </a:rPr>
              <a:t>OWL Lite, es una versión 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“light” </a:t>
            </a:r>
            <a:r>
              <a:rPr lang="es-ES_tradnl" altLang="en-US" sz="2600" dirty="0">
                <a:sym typeface="Wingdings" panose="05000000000000000000" pitchFamily="2" charset="2"/>
              </a:rPr>
              <a:t>de OWL DL y proporciona un subconjunto de OWL fácil de 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usar</a:t>
            </a:r>
          </a:p>
          <a:p>
            <a:pPr marL="640080" lvl="2">
              <a:spcBef>
                <a:spcPts val="1200"/>
              </a:spcBef>
              <a:spcAft>
                <a:spcPts val="0"/>
              </a:spcAft>
            </a:pPr>
            <a:r>
              <a:rPr lang="es-ES_tradnl" altLang="en-US" sz="2600" dirty="0" smtClean="0">
                <a:sym typeface="Wingdings" panose="05000000000000000000" pitchFamily="2" charset="2"/>
              </a:rPr>
              <a:t>que garantiza inferencia</a:t>
            </a:r>
          </a:p>
          <a:p>
            <a:pPr marL="640080" lvl="2">
              <a:spcBef>
                <a:spcPts val="1200"/>
              </a:spcBef>
              <a:spcAft>
                <a:spcPts val="0"/>
              </a:spcAft>
            </a:pPr>
            <a:endParaRPr lang="es-ES_tradnl" altLang="en-US" sz="2200" dirty="0" smtClean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267331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Individuos y Clases  en OWL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237995"/>
            <a:ext cx="7315200" cy="618785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s-ES_tradnl" altLang="en-US" sz="2400" dirty="0" smtClean="0"/>
          </a:p>
          <a:p>
            <a:r>
              <a:rPr lang="es-ES_tradnl" altLang="en-US" sz="2900" dirty="0" smtClean="0"/>
              <a:t>La clase </a:t>
            </a:r>
            <a:r>
              <a:rPr lang="es-ES_tradnl" altLang="en-US" sz="2900" dirty="0" err="1" smtClean="0"/>
              <a:t>rdfs:Class</a:t>
            </a:r>
            <a:r>
              <a:rPr lang="es-ES_tradnl" altLang="en-US" sz="2900" dirty="0" smtClean="0"/>
              <a:t> no nos vale para OWL DL</a:t>
            </a:r>
            <a:r>
              <a:rPr lang="es-ES_tradnl" altLang="en-US" sz="2900" dirty="0" smtClean="0">
                <a:sym typeface="Wingdings" panose="05000000000000000000" pitchFamily="2" charset="2"/>
              </a:rPr>
              <a:t> Aparece un nuevo constructor para las clases</a:t>
            </a:r>
          </a:p>
          <a:p>
            <a:pPr>
              <a:lnSpc>
                <a:spcPct val="110000"/>
              </a:lnSpc>
            </a:pPr>
            <a:r>
              <a:rPr lang="es-ES_tradnl" altLang="en-US" sz="2900" dirty="0" smtClean="0"/>
              <a:t>La clase </a:t>
            </a:r>
            <a:r>
              <a:rPr lang="es-ES_tradnl" altLang="en-US" sz="2900" dirty="0"/>
              <a:t>OWL </a:t>
            </a:r>
            <a:r>
              <a:rPr lang="es-ES_tradnl" altLang="en-US" sz="2900" dirty="0" smtClean="0"/>
              <a:t>esta definida como una subclase de </a:t>
            </a:r>
            <a:r>
              <a:rPr lang="es-ES_tradnl" altLang="en-US" sz="2900" dirty="0" err="1" smtClean="0"/>
              <a:t>rdfs:Class</a:t>
            </a:r>
            <a:r>
              <a:rPr lang="es-ES_tradnl" altLang="en-US" sz="2900" dirty="0" smtClean="0"/>
              <a:t>, pero añade restricciones sobre ella: es </a:t>
            </a:r>
            <a:r>
              <a:rPr lang="es-ES_tradnl" altLang="en-US" sz="2900" dirty="0"/>
              <a:t>una “</a:t>
            </a:r>
            <a:r>
              <a:rPr lang="es-ES_tradnl" altLang="en-US" sz="2900" dirty="0" err="1"/>
              <a:t>subclass</a:t>
            </a:r>
            <a:r>
              <a:rPr lang="es-ES_tradnl" altLang="en-US" sz="2900" dirty="0"/>
              <a:t>” de “</a:t>
            </a:r>
            <a:r>
              <a:rPr lang="es-ES_tradnl" altLang="en-US" sz="2900" dirty="0" err="1"/>
              <a:t>owl:thing</a:t>
            </a:r>
            <a:r>
              <a:rPr lang="es-ES_tradnl" altLang="en-US" sz="2900" dirty="0"/>
              <a:t>” pero no una instancia de ella.</a:t>
            </a:r>
          </a:p>
          <a:p>
            <a:pPr lvl="2">
              <a:lnSpc>
                <a:spcPct val="110000"/>
              </a:lnSpc>
            </a:pPr>
            <a:r>
              <a:rPr lang="es-ES_tradnl" altLang="en-US" sz="2900" dirty="0" err="1"/>
              <a:t>ow:Class</a:t>
            </a:r>
            <a:r>
              <a:rPr lang="es-ES_tradnl" altLang="en-US" sz="2900" dirty="0"/>
              <a:t> </a:t>
            </a:r>
            <a:r>
              <a:rPr lang="es-ES_tradnl" altLang="en-US" sz="2900" dirty="0" err="1"/>
              <a:t>rdfs:subClassOf</a:t>
            </a:r>
            <a:r>
              <a:rPr lang="es-ES_tradnl" altLang="en-US" sz="2900" dirty="0"/>
              <a:t> </a:t>
            </a:r>
            <a:r>
              <a:rPr lang="es-ES_tradnl" altLang="en-US" sz="2900" dirty="0" err="1" smtClean="0"/>
              <a:t>owl:Thing</a:t>
            </a:r>
            <a:endParaRPr lang="es-ES_tradnl" altLang="en-US" sz="2900" dirty="0" smtClean="0"/>
          </a:p>
          <a:p>
            <a:pPr>
              <a:lnSpc>
                <a:spcPct val="110000"/>
              </a:lnSpc>
            </a:pPr>
            <a:r>
              <a:rPr lang="es-ES" altLang="en-US" sz="2900" dirty="0" smtClean="0"/>
              <a:t>Los </a:t>
            </a:r>
            <a:r>
              <a:rPr lang="es-ES" altLang="en-US" sz="2900" dirty="0" smtClean="0"/>
              <a:t>miembros de una clase OWL son conocidos </a:t>
            </a:r>
            <a:r>
              <a:rPr lang="es-ES" altLang="en-US" sz="2900" dirty="0"/>
              <a:t>como </a:t>
            </a:r>
            <a:r>
              <a:rPr lang="es-ES" altLang="en-US" sz="2900" dirty="0" smtClean="0"/>
              <a:t>instancias</a:t>
            </a:r>
          </a:p>
          <a:p>
            <a:pPr lvl="1">
              <a:lnSpc>
                <a:spcPct val="110000"/>
              </a:lnSpc>
            </a:pPr>
            <a:r>
              <a:rPr lang="es-ES_tradnl" altLang="en-US" sz="2900" dirty="0" smtClean="0"/>
              <a:t>Cualquier individuo OWL es de la clase </a:t>
            </a:r>
            <a:r>
              <a:rPr lang="es-ES_tradnl" altLang="en-US" sz="2900" dirty="0" err="1" smtClean="0"/>
              <a:t>owl:Thing</a:t>
            </a:r>
            <a:endParaRPr lang="es-ES_tradnl" altLang="en-US" sz="2900" dirty="0" smtClean="0"/>
          </a:p>
          <a:p>
            <a:pPr lvl="1">
              <a:lnSpc>
                <a:spcPct val="110000"/>
              </a:lnSpc>
            </a:pPr>
            <a:r>
              <a:rPr lang="es-ES" altLang="en-US" sz="2900" dirty="0"/>
              <a:t>OWL </a:t>
            </a:r>
            <a:r>
              <a:rPr lang="es-ES" altLang="en-US" sz="2900" dirty="0" err="1"/>
              <a:t>class</a:t>
            </a:r>
            <a:r>
              <a:rPr lang="es-ES" altLang="en-US" sz="2900" dirty="0"/>
              <a:t> </a:t>
            </a:r>
            <a:r>
              <a:rPr lang="es-ES" altLang="en-US" sz="2900" dirty="0" err="1" smtClean="0"/>
              <a:t>extension</a:t>
            </a:r>
            <a:r>
              <a:rPr lang="es-ES" altLang="en-US" sz="2900" dirty="0" smtClean="0"/>
              <a:t>: conjuntos </a:t>
            </a:r>
            <a:r>
              <a:rPr lang="es-ES" altLang="en-US" sz="2900" dirty="0"/>
              <a:t>de individuos que son miembros de </a:t>
            </a:r>
            <a:r>
              <a:rPr lang="es-ES" altLang="en-US" sz="2900" dirty="0" smtClean="0"/>
              <a:t>una </a:t>
            </a:r>
            <a:r>
              <a:rPr lang="es-ES" altLang="en-US" sz="2900" dirty="0"/>
              <a:t>clase</a:t>
            </a:r>
            <a:endParaRPr lang="es-ES_tradnl" altLang="en-US" sz="2900" dirty="0" smtClean="0"/>
          </a:p>
          <a:p>
            <a:pPr>
              <a:lnSpc>
                <a:spcPct val="110000"/>
              </a:lnSpc>
            </a:pPr>
            <a:r>
              <a:rPr lang="es-ES_tradnl" altLang="en-US" sz="2900" dirty="0" smtClean="0"/>
              <a:t>Y </a:t>
            </a:r>
            <a:r>
              <a:rPr lang="es-ES_tradnl" altLang="en-US" sz="2900" dirty="0" smtClean="0"/>
              <a:t>permite mas expresividad</a:t>
            </a:r>
          </a:p>
          <a:p>
            <a:pPr lvl="1">
              <a:lnSpc>
                <a:spcPct val="110000"/>
              </a:lnSpc>
            </a:pPr>
            <a:r>
              <a:rPr lang="es-ES_tradnl" altLang="en-US" sz="2900" dirty="0" smtClean="0"/>
              <a:t>“</a:t>
            </a:r>
            <a:r>
              <a:rPr lang="es-ES_tradnl" altLang="en-US" sz="2900" dirty="0" err="1" smtClean="0"/>
              <a:t>rdfs:class</a:t>
            </a:r>
            <a:r>
              <a:rPr lang="es-ES_tradnl" altLang="en-US" sz="2900" dirty="0" smtClean="0"/>
              <a:t>” solo puede relacionarse con otra </a:t>
            </a:r>
            <a:r>
              <a:rPr lang="es-ES_tradnl" altLang="en-US" sz="2900" dirty="0" err="1" smtClean="0"/>
              <a:t>rdfs:class</a:t>
            </a:r>
            <a:r>
              <a:rPr lang="es-ES_tradnl" altLang="en-US" sz="2900" dirty="0" smtClean="0"/>
              <a:t> </a:t>
            </a:r>
            <a:r>
              <a:rPr lang="es-ES_tradnl" altLang="en-US" sz="2900" dirty="0" err="1" smtClean="0"/>
              <a:t>subclasificandola</a:t>
            </a:r>
            <a:endParaRPr lang="es-ES_tradnl" altLang="en-US" sz="2900" dirty="0" smtClean="0"/>
          </a:p>
          <a:p>
            <a:pPr lvl="1">
              <a:lnSpc>
                <a:spcPct val="110000"/>
              </a:lnSpc>
            </a:pPr>
            <a:r>
              <a:rPr lang="es-ES_tradnl" altLang="en-US" sz="2900" dirty="0" smtClean="0"/>
              <a:t>OWL en </a:t>
            </a:r>
            <a:r>
              <a:rPr lang="es-ES_tradnl" altLang="en-US" sz="2900" dirty="0" smtClean="0"/>
              <a:t>su</a:t>
            </a:r>
            <a:r>
              <a:rPr lang="es-ES_tradnl" altLang="en-US" sz="2900" dirty="0" smtClean="0"/>
              <a:t> </a:t>
            </a:r>
            <a:r>
              <a:rPr lang="es-ES_tradnl" altLang="en-US" sz="2900" dirty="0" smtClean="0"/>
              <a:t>versión mas </a:t>
            </a:r>
            <a:r>
              <a:rPr lang="es-ES_tradnl" altLang="en-US" sz="2900" dirty="0" smtClean="0"/>
              <a:t>simple define </a:t>
            </a:r>
            <a:r>
              <a:rPr lang="es-ES_tradnl" altLang="en-US" sz="2900" dirty="0" smtClean="0"/>
              <a:t>una clase a través de su </a:t>
            </a:r>
            <a:r>
              <a:rPr lang="es-ES_tradnl" altLang="en-US" sz="2900" dirty="0" smtClean="0"/>
              <a:t>nombre </a:t>
            </a:r>
            <a:r>
              <a:rPr lang="es-ES_tradnl" altLang="en-US" sz="2900" dirty="0" smtClean="0">
                <a:sym typeface="Wingdings" panose="05000000000000000000" pitchFamily="2" charset="2"/>
              </a:rPr>
              <a:t> </a:t>
            </a:r>
            <a:r>
              <a:rPr lang="es-ES_tradnl" altLang="en-US" sz="2900" dirty="0"/>
              <a:t>“</a:t>
            </a:r>
            <a:r>
              <a:rPr lang="es-ES_tradnl" altLang="en-US" sz="2900" dirty="0" err="1"/>
              <a:t>named</a:t>
            </a:r>
            <a:r>
              <a:rPr lang="es-ES_tradnl" altLang="en-US" sz="2900" dirty="0"/>
              <a:t> </a:t>
            </a:r>
            <a:r>
              <a:rPr lang="es-ES_tradnl" altLang="en-US" sz="2900" dirty="0" err="1"/>
              <a:t>class</a:t>
            </a:r>
            <a:r>
              <a:rPr lang="es-ES_tradnl" altLang="en-US" sz="2900" dirty="0"/>
              <a:t>” </a:t>
            </a:r>
            <a:endParaRPr lang="es-ES_tradnl" altLang="en-US" sz="2900" dirty="0" smtClean="0"/>
          </a:p>
          <a:p>
            <a:pPr lvl="1">
              <a:lnSpc>
                <a:spcPct val="110000"/>
              </a:lnSpc>
            </a:pPr>
            <a:r>
              <a:rPr lang="es-ES_tradnl" altLang="en-US" sz="2900" dirty="0" smtClean="0"/>
              <a:t>OWL en sus </a:t>
            </a:r>
            <a:r>
              <a:rPr lang="es-ES_tradnl" altLang="en-US" sz="2900" dirty="0" smtClean="0"/>
              <a:t>versiones mas complejas puede construir clases a partir de otras existentes </a:t>
            </a:r>
            <a:r>
              <a:rPr lang="es-ES_tradnl" altLang="en-US" sz="2900" dirty="0" smtClean="0">
                <a:sym typeface="Wingdings" panose="05000000000000000000" pitchFamily="2" charset="2"/>
              </a:rPr>
              <a:t> Expresiones de clase (</a:t>
            </a:r>
            <a:r>
              <a:rPr lang="es-ES_tradnl" altLang="en-US" sz="2900" i="1" dirty="0" err="1" smtClean="0">
                <a:sym typeface="Wingdings" panose="05000000000000000000" pitchFamily="2" charset="2"/>
              </a:rPr>
              <a:t>class</a:t>
            </a:r>
            <a:r>
              <a:rPr lang="es-ES_tradnl" altLang="en-US" sz="2900" i="1" dirty="0" smtClean="0">
                <a:sym typeface="Wingdings" panose="05000000000000000000" pitchFamily="2" charset="2"/>
              </a:rPr>
              <a:t> </a:t>
            </a:r>
            <a:r>
              <a:rPr lang="es-ES_tradnl" altLang="en-US" sz="2900" i="1" dirty="0" err="1" smtClean="0">
                <a:sym typeface="Wingdings" panose="05000000000000000000" pitchFamily="2" charset="2"/>
              </a:rPr>
              <a:t>expressions</a:t>
            </a:r>
            <a:r>
              <a:rPr lang="es-ES_tradnl" altLang="en-US" sz="2900" dirty="0" smtClean="0">
                <a:sym typeface="Wingdings" panose="05000000000000000000" pitchFamily="2" charset="2"/>
              </a:rPr>
              <a:t>)</a:t>
            </a:r>
            <a:endParaRPr lang="es-ES" sz="2900" dirty="0" smtClean="0"/>
          </a:p>
          <a:p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299737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Índice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s-ES" dirty="0" smtClean="0"/>
              <a:t>Introducción</a:t>
            </a:r>
          </a:p>
          <a:p>
            <a:pPr lvl="0"/>
            <a:r>
              <a:rPr lang="es-ES" dirty="0" smtClean="0"/>
              <a:t>RDFS: Elementos básicos de RDFS.</a:t>
            </a:r>
          </a:p>
          <a:p>
            <a:pPr lvl="1"/>
            <a:r>
              <a:rPr lang="es-ES" dirty="0" smtClean="0"/>
              <a:t>Introducción</a:t>
            </a:r>
          </a:p>
          <a:p>
            <a:pPr lvl="1"/>
            <a:r>
              <a:rPr lang="es-ES" dirty="0" smtClean="0"/>
              <a:t>Clases RFDS</a:t>
            </a:r>
          </a:p>
          <a:p>
            <a:pPr lvl="1"/>
            <a:r>
              <a:rPr lang="es-ES" dirty="0" smtClean="0"/>
              <a:t>Propiedades RDFS</a:t>
            </a:r>
          </a:p>
          <a:p>
            <a:pPr lvl="1"/>
            <a:r>
              <a:rPr lang="es-ES" dirty="0" smtClean="0"/>
              <a:t>Literales RDFS</a:t>
            </a:r>
          </a:p>
          <a:p>
            <a:pPr lvl="1"/>
            <a:r>
              <a:rPr lang="es-ES" dirty="0" smtClean="0"/>
              <a:t>Taxonomías</a:t>
            </a:r>
          </a:p>
          <a:p>
            <a:pPr lvl="1"/>
            <a:r>
              <a:rPr lang="es-ES" dirty="0" smtClean="0"/>
              <a:t>Otros </a:t>
            </a:r>
            <a:r>
              <a:rPr lang="es-ES" dirty="0" smtClean="0"/>
              <a:t>elementos</a:t>
            </a:r>
          </a:p>
          <a:p>
            <a:pPr lvl="0"/>
            <a:r>
              <a:rPr lang="es-ES" dirty="0" smtClean="0"/>
              <a:t>Un ejemplo con RDFS</a:t>
            </a:r>
          </a:p>
          <a:p>
            <a:pPr lvl="0"/>
            <a:r>
              <a:rPr lang="es-ES" dirty="0" smtClean="0"/>
              <a:t>OWL: Elementos básicos de OWL</a:t>
            </a:r>
          </a:p>
          <a:p>
            <a:pPr lvl="1"/>
            <a:r>
              <a:rPr lang="es-ES" dirty="0" smtClean="0"/>
              <a:t>Introducción</a:t>
            </a:r>
          </a:p>
          <a:p>
            <a:pPr lvl="1"/>
            <a:r>
              <a:rPr lang="es-ES" dirty="0" smtClean="0"/>
              <a:t>Ontología OWL</a:t>
            </a:r>
          </a:p>
          <a:p>
            <a:pPr lvl="1"/>
            <a:r>
              <a:rPr lang="es-ES" dirty="0" smtClean="0"/>
              <a:t>Clases e individuos en OWL</a:t>
            </a:r>
          </a:p>
          <a:p>
            <a:pPr lvl="1"/>
            <a:r>
              <a:rPr lang="es-ES" dirty="0" smtClean="0"/>
              <a:t>Propiedades en OWL</a:t>
            </a:r>
          </a:p>
          <a:p>
            <a:pPr lvl="1"/>
            <a:r>
              <a:rPr lang="es-ES" dirty="0" smtClean="0"/>
              <a:t>Expresiones de clases</a:t>
            </a:r>
          </a:p>
          <a:p>
            <a:pPr lvl="1"/>
            <a:r>
              <a:rPr lang="es-ES" dirty="0" smtClean="0"/>
              <a:t>Equivalencia </a:t>
            </a:r>
            <a:r>
              <a:rPr lang="es-ES" dirty="0" smtClean="0"/>
              <a:t>de </a:t>
            </a:r>
            <a:r>
              <a:rPr lang="es-ES" dirty="0" smtClean="0"/>
              <a:t>términos</a:t>
            </a:r>
            <a:endParaRPr lang="es-ES" dirty="0" smtClean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53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 </a:t>
            </a:r>
            <a:r>
              <a:rPr lang="es-ES" dirty="0" smtClean="0"/>
              <a:t>2_8: </a:t>
            </a:r>
            <a:r>
              <a:rPr lang="es-ES" dirty="0"/>
              <a:t>Definir </a:t>
            </a:r>
            <a:r>
              <a:rPr lang="es-ES" dirty="0" smtClean="0"/>
              <a:t>clases e individuos en OWL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670975" y="696304"/>
            <a:ext cx="7828769" cy="23926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3883919" y="2043368"/>
            <a:ext cx="170781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</a:t>
            </a:r>
            <a:r>
              <a:rPr lang="es-ES_tradnl" sz="1400" dirty="0" err="1"/>
              <a:t>J</a:t>
            </a:r>
            <a:r>
              <a:rPr lang="es-ES_tradnl" sz="1400" dirty="0" err="1" smtClean="0"/>
              <a:t>uan</a:t>
            </a:r>
            <a:endParaRPr lang="en-US" sz="1400" dirty="0"/>
          </a:p>
        </p:txBody>
      </p:sp>
      <p:sp>
        <p:nvSpPr>
          <p:cNvPr id="22" name="Oval 21"/>
          <p:cNvSpPr/>
          <p:nvPr/>
        </p:nvSpPr>
        <p:spPr>
          <a:xfrm>
            <a:off x="6577013" y="2144127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example:Persona</a:t>
            </a:r>
            <a:endParaRPr lang="en-US" sz="1400" dirty="0"/>
          </a:p>
        </p:txBody>
      </p:sp>
      <p:cxnSp>
        <p:nvCxnSpPr>
          <p:cNvPr id="23" name="Straight Arrow Connector 22"/>
          <p:cNvCxnSpPr>
            <a:stCxn id="21" idx="6"/>
            <a:endCxn id="22" idx="2"/>
          </p:cNvCxnSpPr>
          <p:nvPr/>
        </p:nvCxnSpPr>
        <p:spPr>
          <a:xfrm flipV="1">
            <a:off x="5591729" y="2421075"/>
            <a:ext cx="985284" cy="329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697448" y="2127105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9784305" y="2193635"/>
            <a:ext cx="1651349" cy="43786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rdfs:Class</a:t>
            </a:r>
            <a:endParaRPr lang="en-US" sz="1400" dirty="0"/>
          </a:p>
        </p:txBody>
      </p:sp>
      <p:cxnSp>
        <p:nvCxnSpPr>
          <p:cNvPr id="26" name="Straight Arrow Connector 25"/>
          <p:cNvCxnSpPr>
            <a:stCxn id="22" idx="6"/>
            <a:endCxn id="25" idx="2"/>
          </p:cNvCxnSpPr>
          <p:nvPr/>
        </p:nvCxnSpPr>
        <p:spPr>
          <a:xfrm flipV="1">
            <a:off x="8680730" y="2412565"/>
            <a:ext cx="1103575" cy="85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680730" y="2104788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6533500" y="1240918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example:Animal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7585359" y="1827167"/>
            <a:ext cx="1386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rdfs:subClassOF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30" name="Straight Arrow Connector 29"/>
          <p:cNvCxnSpPr>
            <a:endCxn id="28" idx="4"/>
          </p:cNvCxnSpPr>
          <p:nvPr/>
        </p:nvCxnSpPr>
        <p:spPr>
          <a:xfrm flipV="1">
            <a:off x="7581736" y="1794814"/>
            <a:ext cx="3623" cy="3988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2" t="11815" r="50709" b="48116"/>
          <a:stretch/>
        </p:blipFill>
        <p:spPr bwMode="auto">
          <a:xfrm>
            <a:off x="4246323" y="3319398"/>
            <a:ext cx="5849656" cy="2931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46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 </a:t>
            </a:r>
            <a:r>
              <a:rPr lang="es-ES" dirty="0" smtClean="0"/>
              <a:t>2_8: </a:t>
            </a:r>
            <a:r>
              <a:rPr lang="es-ES" dirty="0"/>
              <a:t>Definir </a:t>
            </a:r>
            <a:r>
              <a:rPr lang="es-ES" dirty="0" smtClean="0"/>
              <a:t>clases e individuos en OWL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670975" y="207790"/>
            <a:ext cx="7828769" cy="23926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3883919" y="1554854"/>
            <a:ext cx="170781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</a:t>
            </a:r>
            <a:r>
              <a:rPr lang="es-ES_tradnl" sz="1400" dirty="0" err="1"/>
              <a:t>J</a:t>
            </a:r>
            <a:r>
              <a:rPr lang="es-ES_tradnl" sz="1400" dirty="0" err="1" smtClean="0"/>
              <a:t>uan</a:t>
            </a:r>
            <a:endParaRPr lang="en-US" sz="1400" dirty="0"/>
          </a:p>
        </p:txBody>
      </p:sp>
      <p:sp>
        <p:nvSpPr>
          <p:cNvPr id="22" name="Oval 21"/>
          <p:cNvSpPr/>
          <p:nvPr/>
        </p:nvSpPr>
        <p:spPr>
          <a:xfrm>
            <a:off x="6577013" y="1655613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example:Persona</a:t>
            </a:r>
            <a:endParaRPr lang="en-US" sz="1400" dirty="0"/>
          </a:p>
        </p:txBody>
      </p:sp>
      <p:cxnSp>
        <p:nvCxnSpPr>
          <p:cNvPr id="23" name="Straight Arrow Connector 22"/>
          <p:cNvCxnSpPr>
            <a:stCxn id="21" idx="6"/>
            <a:endCxn id="22" idx="2"/>
          </p:cNvCxnSpPr>
          <p:nvPr/>
        </p:nvCxnSpPr>
        <p:spPr>
          <a:xfrm flipV="1">
            <a:off x="5591729" y="1932561"/>
            <a:ext cx="985284" cy="329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697448" y="1638591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9784305" y="1705121"/>
            <a:ext cx="1651349" cy="43786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rdfs:Class</a:t>
            </a:r>
            <a:endParaRPr lang="en-US" sz="1400" dirty="0"/>
          </a:p>
        </p:txBody>
      </p:sp>
      <p:cxnSp>
        <p:nvCxnSpPr>
          <p:cNvPr id="26" name="Straight Arrow Connector 25"/>
          <p:cNvCxnSpPr>
            <a:stCxn id="22" idx="6"/>
            <a:endCxn id="25" idx="2"/>
          </p:cNvCxnSpPr>
          <p:nvPr/>
        </p:nvCxnSpPr>
        <p:spPr>
          <a:xfrm flipV="1">
            <a:off x="8680730" y="1924051"/>
            <a:ext cx="1103575" cy="85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680730" y="1616274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6533500" y="752404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example:Animal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7585359" y="1338653"/>
            <a:ext cx="1386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rdfs:subClassOF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30" name="Straight Arrow Connector 29"/>
          <p:cNvCxnSpPr>
            <a:endCxn id="28" idx="4"/>
          </p:cNvCxnSpPr>
          <p:nvPr/>
        </p:nvCxnSpPr>
        <p:spPr>
          <a:xfrm flipV="1">
            <a:off x="7581736" y="1306300"/>
            <a:ext cx="3623" cy="3988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7" r="37809" b="25171"/>
          <a:stretch/>
        </p:blipFill>
        <p:spPr bwMode="auto">
          <a:xfrm>
            <a:off x="3670975" y="2710417"/>
            <a:ext cx="7764679" cy="3554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002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Propiedades en OWL[5]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363254"/>
            <a:ext cx="7315200" cy="6125227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s-ES_tradnl" altLang="en-US" sz="2400" dirty="0" smtClean="0"/>
              <a:t>OWL hace distinción entre dos tipos de propiedades</a:t>
            </a:r>
          </a:p>
          <a:p>
            <a:pPr lvl="1">
              <a:lnSpc>
                <a:spcPct val="110000"/>
              </a:lnSpc>
            </a:pPr>
            <a:r>
              <a:rPr lang="es-ES_tradnl" altLang="en-US" sz="2400" dirty="0" err="1" smtClean="0"/>
              <a:t>Object</a:t>
            </a:r>
            <a:r>
              <a:rPr lang="es-ES_tradnl" altLang="en-US" sz="2400" dirty="0" smtClean="0"/>
              <a:t> </a:t>
            </a:r>
            <a:r>
              <a:rPr lang="es-ES_tradnl" altLang="en-US" sz="2400" dirty="0" err="1" smtClean="0"/>
              <a:t>Properties</a:t>
            </a:r>
            <a:endParaRPr lang="es-ES_tradnl" altLang="en-US" sz="2400" dirty="0" smtClean="0"/>
          </a:p>
          <a:p>
            <a:pPr lvl="2">
              <a:lnSpc>
                <a:spcPct val="110000"/>
              </a:lnSpc>
            </a:pPr>
            <a:r>
              <a:rPr lang="es-ES_tradnl" altLang="en-US" sz="2400" dirty="0" smtClean="0"/>
              <a:t>relaciona individuos con individuos</a:t>
            </a:r>
          </a:p>
          <a:p>
            <a:pPr lvl="2">
              <a:lnSpc>
                <a:spcPct val="110000"/>
              </a:lnSpc>
            </a:pPr>
            <a:r>
              <a:rPr lang="es-ES" altLang="en-US" sz="2400" dirty="0" smtClean="0"/>
              <a:t>pertenecen </a:t>
            </a:r>
            <a:r>
              <a:rPr lang="es-ES" altLang="en-US" sz="2400" dirty="0"/>
              <a:t>a la clase </a:t>
            </a:r>
            <a:r>
              <a:rPr lang="es-ES_tradnl" altLang="en-US" sz="2400" dirty="0" err="1" smtClean="0"/>
              <a:t>owl:ObjectProperty</a:t>
            </a:r>
            <a:endParaRPr lang="es-ES_tradnl" altLang="en-US" sz="2400" dirty="0" smtClean="0"/>
          </a:p>
          <a:p>
            <a:pPr lvl="1">
              <a:lnSpc>
                <a:spcPct val="110000"/>
              </a:lnSpc>
            </a:pPr>
            <a:r>
              <a:rPr lang="es-ES_tradnl" altLang="en-US" sz="2400" dirty="0" err="1" smtClean="0"/>
              <a:t>Datatype</a:t>
            </a:r>
            <a:r>
              <a:rPr lang="es-ES_tradnl" altLang="en-US" sz="2400" dirty="0" smtClean="0"/>
              <a:t> </a:t>
            </a:r>
            <a:r>
              <a:rPr lang="es-ES_tradnl" altLang="en-US" sz="2400" dirty="0" err="1" smtClean="0"/>
              <a:t>properties</a:t>
            </a:r>
            <a:endParaRPr lang="es-ES_tradnl" altLang="en-US" sz="2400" dirty="0" smtClean="0"/>
          </a:p>
          <a:p>
            <a:pPr lvl="2">
              <a:lnSpc>
                <a:spcPct val="110000"/>
              </a:lnSpc>
            </a:pPr>
            <a:r>
              <a:rPr lang="es-ES_tradnl" altLang="en-US" sz="2400" dirty="0" smtClean="0"/>
              <a:t>relaciona individuos con </a:t>
            </a:r>
            <a:r>
              <a:rPr lang="es-ES_tradnl" altLang="en-US" sz="2400" dirty="0" smtClean="0"/>
              <a:t>literales</a:t>
            </a:r>
            <a:endParaRPr lang="es-ES_tradnl" altLang="en-US" sz="2400" dirty="0" smtClean="0"/>
          </a:p>
          <a:p>
            <a:pPr lvl="2">
              <a:lnSpc>
                <a:spcPct val="110000"/>
              </a:lnSpc>
            </a:pPr>
            <a:r>
              <a:rPr lang="es-ES" altLang="en-US" sz="2400" dirty="0" smtClean="0"/>
              <a:t>pertenecen </a:t>
            </a:r>
            <a:r>
              <a:rPr lang="es-ES" altLang="en-US" sz="2400" dirty="0"/>
              <a:t>a la clase </a:t>
            </a:r>
            <a:r>
              <a:rPr lang="es-ES_tradnl" altLang="en-US" sz="2400" dirty="0" err="1" smtClean="0"/>
              <a:t>owl:DatatypeProperty</a:t>
            </a:r>
            <a:endParaRPr lang="es-ES_tradnl" altLang="en-US" sz="2400" dirty="0" smtClean="0"/>
          </a:p>
          <a:p>
            <a:pPr>
              <a:lnSpc>
                <a:spcPct val="110000"/>
              </a:lnSpc>
            </a:pPr>
            <a:r>
              <a:rPr lang="es-ES_tradnl" altLang="en-US" sz="2400" dirty="0" smtClean="0"/>
              <a:t>Cualquier propiedad definida en </a:t>
            </a:r>
            <a:r>
              <a:rPr lang="es-ES_tradnl" altLang="en-US" sz="2400" dirty="0" err="1" smtClean="0"/>
              <a:t>owl</a:t>
            </a:r>
            <a:r>
              <a:rPr lang="es-ES_tradnl" altLang="en-US" sz="2400" dirty="0" smtClean="0"/>
              <a:t> (bien sea </a:t>
            </a:r>
            <a:r>
              <a:rPr lang="es-ES_tradnl" altLang="en-US" sz="2400" dirty="0" err="1" smtClean="0"/>
              <a:t>object</a:t>
            </a:r>
            <a:r>
              <a:rPr lang="es-ES_tradnl" altLang="en-US" sz="2400" dirty="0" smtClean="0"/>
              <a:t> </a:t>
            </a:r>
            <a:r>
              <a:rPr lang="es-ES_tradnl" altLang="en-US" sz="2400" dirty="0" err="1" smtClean="0"/>
              <a:t>property</a:t>
            </a:r>
            <a:r>
              <a:rPr lang="es-ES_tradnl" altLang="en-US" sz="2400" dirty="0" smtClean="0"/>
              <a:t> o </a:t>
            </a:r>
            <a:r>
              <a:rPr lang="es-ES_tradnl" altLang="en-US" sz="2400" dirty="0" err="1" smtClean="0"/>
              <a:t>datatype</a:t>
            </a:r>
            <a:r>
              <a:rPr lang="es-ES_tradnl" altLang="en-US" sz="2400" dirty="0" smtClean="0"/>
              <a:t> </a:t>
            </a:r>
            <a:r>
              <a:rPr lang="es-ES_tradnl" altLang="en-US" sz="2400" dirty="0" err="1" smtClean="0"/>
              <a:t>property</a:t>
            </a:r>
            <a:r>
              <a:rPr lang="es-ES_tradnl" altLang="en-US" sz="2400" dirty="0" smtClean="0"/>
              <a:t>) </a:t>
            </a:r>
            <a:r>
              <a:rPr lang="es-ES_tradnl" altLang="en-US" sz="2400" dirty="0" smtClean="0"/>
              <a:t>es </a:t>
            </a:r>
            <a:r>
              <a:rPr lang="es-ES_tradnl" altLang="en-US" sz="2400" dirty="0" smtClean="0"/>
              <a:t>subclase </a:t>
            </a:r>
            <a:r>
              <a:rPr lang="es-ES_tradnl" altLang="en-US" sz="2400" dirty="0"/>
              <a:t>de </a:t>
            </a:r>
            <a:r>
              <a:rPr lang="es-ES_tradnl" altLang="en-US" sz="2400" dirty="0" err="1" smtClean="0"/>
              <a:t>rdf:Property</a:t>
            </a:r>
            <a:endParaRPr lang="es-ES_tradnl" altLang="en-US" sz="2400" dirty="0" smtClean="0"/>
          </a:p>
          <a:p>
            <a:pPr>
              <a:lnSpc>
                <a:spcPct val="110000"/>
              </a:lnSpc>
            </a:pPr>
            <a:r>
              <a:rPr lang="es-ES_tradnl" altLang="en-US" sz="2400" dirty="0"/>
              <a:t>En OWL se puede caracterizar el comportamiento de las propiedades</a:t>
            </a:r>
          </a:p>
          <a:p>
            <a:pPr lvl="1">
              <a:lnSpc>
                <a:spcPct val="110000"/>
              </a:lnSpc>
            </a:pPr>
            <a:r>
              <a:rPr lang="es-ES_tradnl" altLang="en-US" sz="2400" dirty="0"/>
              <a:t>simétrica (P(</a:t>
            </a:r>
            <a:r>
              <a:rPr lang="es-ES_tradnl" altLang="en-US" sz="2400" dirty="0" err="1"/>
              <a:t>x,y</a:t>
            </a:r>
            <a:r>
              <a:rPr lang="es-ES_tradnl" altLang="en-US" sz="2400" dirty="0"/>
              <a:t>) </a:t>
            </a:r>
            <a:r>
              <a:rPr lang="es-ES_tradnl" altLang="en-US" sz="2400" dirty="0" err="1"/>
              <a:t>iff</a:t>
            </a:r>
            <a:r>
              <a:rPr lang="es-ES_tradnl" altLang="en-US" sz="2400" dirty="0"/>
              <a:t> P(</a:t>
            </a:r>
            <a:r>
              <a:rPr lang="es-ES_tradnl" altLang="en-US" sz="2400" dirty="0" err="1"/>
              <a:t>y,x</a:t>
            </a:r>
            <a:r>
              <a:rPr lang="es-ES_tradnl" altLang="en-US" sz="2400" dirty="0"/>
              <a:t>))</a:t>
            </a:r>
          </a:p>
          <a:p>
            <a:pPr lvl="1">
              <a:lnSpc>
                <a:spcPct val="110000"/>
              </a:lnSpc>
            </a:pPr>
            <a:r>
              <a:rPr lang="es-ES_tradnl" altLang="en-US" sz="2400" dirty="0"/>
              <a:t>transitiva (</a:t>
            </a:r>
            <a:r>
              <a:rPr lang="es-ES" altLang="en-US" sz="2400" dirty="0"/>
              <a:t>P(</a:t>
            </a:r>
            <a:r>
              <a:rPr lang="es-ES" altLang="en-US" sz="2400" dirty="0" err="1"/>
              <a:t>x,y</a:t>
            </a:r>
            <a:r>
              <a:rPr lang="es-ES" altLang="en-US" sz="2400" dirty="0"/>
              <a:t>) and P(</a:t>
            </a:r>
            <a:r>
              <a:rPr lang="es-ES" altLang="en-US" sz="2400" dirty="0" err="1"/>
              <a:t>y,z</a:t>
            </a:r>
            <a:r>
              <a:rPr lang="es-ES" altLang="en-US" sz="2400" dirty="0"/>
              <a:t>) </a:t>
            </a:r>
            <a:r>
              <a:rPr lang="es-ES" altLang="en-US" sz="2400" dirty="0" err="1"/>
              <a:t>implies</a:t>
            </a:r>
            <a:r>
              <a:rPr lang="es-ES" altLang="en-US" sz="2400" dirty="0"/>
              <a:t> P(</a:t>
            </a:r>
            <a:r>
              <a:rPr lang="es-ES" altLang="en-US" sz="2400" dirty="0" err="1"/>
              <a:t>x,z</a:t>
            </a:r>
            <a:r>
              <a:rPr lang="es-ES" altLang="en-US" sz="2400" dirty="0"/>
              <a:t>))</a:t>
            </a:r>
            <a:endParaRPr lang="es-ES_tradnl" altLang="en-US" sz="2400" dirty="0"/>
          </a:p>
          <a:p>
            <a:pPr lvl="1">
              <a:lnSpc>
                <a:spcPct val="110000"/>
              </a:lnSpc>
            </a:pPr>
            <a:r>
              <a:rPr lang="es-ES_tradnl" altLang="en-US" sz="2400" dirty="0"/>
              <a:t>funcional (</a:t>
            </a:r>
            <a:r>
              <a:rPr lang="es-ES" altLang="en-US" sz="2400" dirty="0"/>
              <a:t>P(</a:t>
            </a:r>
            <a:r>
              <a:rPr lang="es-ES" altLang="en-US" sz="2400" dirty="0" err="1"/>
              <a:t>x,y</a:t>
            </a:r>
            <a:r>
              <a:rPr lang="es-ES" altLang="en-US" sz="2400" dirty="0"/>
              <a:t>) and P(</a:t>
            </a:r>
            <a:r>
              <a:rPr lang="es-ES" altLang="en-US" sz="2400" dirty="0" err="1"/>
              <a:t>x,z</a:t>
            </a:r>
            <a:r>
              <a:rPr lang="es-ES" altLang="en-US" sz="2400" dirty="0"/>
              <a:t>) </a:t>
            </a:r>
            <a:r>
              <a:rPr lang="es-ES" altLang="en-US" sz="2400" dirty="0" err="1"/>
              <a:t>implies</a:t>
            </a:r>
            <a:r>
              <a:rPr lang="es-ES" altLang="en-US" sz="2400" dirty="0"/>
              <a:t> y = z)</a:t>
            </a:r>
            <a:endParaRPr lang="es-ES_tradnl" altLang="en-US" sz="2400" dirty="0"/>
          </a:p>
          <a:p>
            <a:pPr lvl="1">
              <a:lnSpc>
                <a:spcPct val="110000"/>
              </a:lnSpc>
            </a:pPr>
            <a:r>
              <a:rPr lang="es-ES_tradnl" altLang="en-US" sz="2400" dirty="0"/>
              <a:t>inversa (P1(</a:t>
            </a:r>
            <a:r>
              <a:rPr lang="es-ES_tradnl" altLang="en-US" sz="2400" dirty="0" err="1"/>
              <a:t>x,y</a:t>
            </a:r>
            <a:r>
              <a:rPr lang="es-ES_tradnl" altLang="en-US" sz="2400" dirty="0"/>
              <a:t>) </a:t>
            </a:r>
            <a:r>
              <a:rPr lang="es-ES_tradnl" altLang="en-US" sz="2400" dirty="0" err="1"/>
              <a:t>iff</a:t>
            </a:r>
            <a:r>
              <a:rPr lang="es-ES_tradnl" altLang="en-US" sz="2400" dirty="0"/>
              <a:t> P2(</a:t>
            </a:r>
            <a:r>
              <a:rPr lang="es-ES_tradnl" altLang="en-US" sz="2400" dirty="0" err="1"/>
              <a:t>y,x</a:t>
            </a:r>
            <a:r>
              <a:rPr lang="es-ES_tradnl" altLang="en-US" sz="2400" dirty="0"/>
              <a:t>))</a:t>
            </a:r>
            <a:endParaRPr lang="en-US" altLang="en-US" sz="2400" dirty="0"/>
          </a:p>
          <a:p>
            <a:pPr>
              <a:lnSpc>
                <a:spcPct val="110000"/>
              </a:lnSpc>
            </a:pPr>
            <a:endParaRPr lang="es-ES_tradnl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769464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 </a:t>
            </a:r>
            <a:r>
              <a:rPr lang="es-ES" dirty="0" smtClean="0"/>
              <a:t>2_9: </a:t>
            </a:r>
            <a:r>
              <a:rPr lang="es-ES" dirty="0"/>
              <a:t>Definir </a:t>
            </a:r>
            <a:r>
              <a:rPr lang="es-ES" dirty="0" smtClean="0"/>
              <a:t>propiedades en </a:t>
            </a:r>
            <a:r>
              <a:rPr lang="es-ES" dirty="0" err="1" smtClean="0"/>
              <a:t>owl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56742" y="212941"/>
            <a:ext cx="7315200" cy="50605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es-ES_tradnl" altLang="en-US" sz="2400" dirty="0"/>
          </a:p>
          <a:p>
            <a:pPr>
              <a:lnSpc>
                <a:spcPct val="110000"/>
              </a:lnSpc>
            </a:pPr>
            <a:endParaRPr lang="es-ES_tradnl" altLang="en-US" sz="2400" dirty="0" smtClean="0"/>
          </a:p>
          <a:p>
            <a:pPr>
              <a:lnSpc>
                <a:spcPct val="110000"/>
              </a:lnSpc>
            </a:pPr>
            <a:endParaRPr lang="es-ES_tradnl" altLang="en-US" sz="2200" dirty="0"/>
          </a:p>
          <a:p>
            <a:pPr lvl="2"/>
            <a:endParaRPr lang="es-ES_tradnl" altLang="en-US" sz="22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5" t="11986" r="50612" b="15583"/>
          <a:stretch/>
        </p:blipFill>
        <p:spPr bwMode="auto">
          <a:xfrm>
            <a:off x="4659681" y="739328"/>
            <a:ext cx="5837130" cy="5298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4859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 </a:t>
            </a:r>
            <a:r>
              <a:rPr lang="es-ES" dirty="0" smtClean="0"/>
              <a:t>2_9: </a:t>
            </a:r>
            <a:r>
              <a:rPr lang="es-ES" dirty="0"/>
              <a:t>Definir </a:t>
            </a:r>
            <a:r>
              <a:rPr lang="es-ES" dirty="0" err="1" smtClean="0"/>
              <a:t>object</a:t>
            </a:r>
            <a:r>
              <a:rPr lang="es-ES" dirty="0" smtClean="0"/>
              <a:t> </a:t>
            </a:r>
            <a:r>
              <a:rPr lang="es-ES" dirty="0" err="1" smtClean="0"/>
              <a:t>properties</a:t>
            </a:r>
            <a:r>
              <a:rPr lang="es-ES" dirty="0" smtClean="0"/>
              <a:t> con Protege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56742" y="212941"/>
            <a:ext cx="7315200" cy="50605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es-ES_tradnl" altLang="en-US" sz="2400" dirty="0"/>
          </a:p>
          <a:p>
            <a:pPr>
              <a:lnSpc>
                <a:spcPct val="110000"/>
              </a:lnSpc>
            </a:pPr>
            <a:endParaRPr lang="es-ES_tradnl" altLang="en-US" sz="2400" dirty="0" smtClean="0"/>
          </a:p>
          <a:p>
            <a:pPr>
              <a:lnSpc>
                <a:spcPct val="110000"/>
              </a:lnSpc>
            </a:pPr>
            <a:endParaRPr lang="es-ES_tradnl" altLang="en-US" sz="2200" dirty="0"/>
          </a:p>
          <a:p>
            <a:pPr lvl="2"/>
            <a:endParaRPr lang="es-ES_tradnl" altLang="en-US" sz="2200" dirty="0" smtClean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5" t="5309" r="18169" b="14897"/>
          <a:stretch/>
        </p:blipFill>
        <p:spPr bwMode="auto">
          <a:xfrm>
            <a:off x="3916146" y="200708"/>
            <a:ext cx="7640877" cy="5837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670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 </a:t>
            </a:r>
            <a:r>
              <a:rPr lang="es-ES" dirty="0" smtClean="0"/>
              <a:t>2_9: </a:t>
            </a:r>
            <a:r>
              <a:rPr lang="es-ES" dirty="0"/>
              <a:t>Definir </a:t>
            </a:r>
            <a:r>
              <a:rPr lang="es-ES" dirty="0" smtClean="0"/>
              <a:t>data </a:t>
            </a:r>
            <a:r>
              <a:rPr lang="es-ES" dirty="0" err="1" smtClean="0"/>
              <a:t>properties</a:t>
            </a:r>
            <a:r>
              <a:rPr lang="es-ES" dirty="0" smtClean="0"/>
              <a:t> con Protege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56742" y="212941"/>
            <a:ext cx="7315200" cy="50605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es-ES_tradnl" altLang="en-US" sz="2400" dirty="0"/>
          </a:p>
          <a:p>
            <a:pPr>
              <a:lnSpc>
                <a:spcPct val="110000"/>
              </a:lnSpc>
            </a:pPr>
            <a:endParaRPr lang="es-ES_tradnl" altLang="en-US" sz="2400" dirty="0" smtClean="0"/>
          </a:p>
          <a:p>
            <a:pPr>
              <a:lnSpc>
                <a:spcPct val="110000"/>
              </a:lnSpc>
            </a:pPr>
            <a:endParaRPr lang="es-ES_tradnl" altLang="en-US" sz="2200" dirty="0"/>
          </a:p>
          <a:p>
            <a:pPr lvl="2"/>
            <a:endParaRPr lang="es-ES_tradnl" altLang="en-US" sz="2200" dirty="0" smtClean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17" t="5822" r="17784" b="13184"/>
          <a:stretch/>
        </p:blipFill>
        <p:spPr bwMode="auto">
          <a:xfrm>
            <a:off x="3828464" y="425884"/>
            <a:ext cx="7728559" cy="5924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02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OWL:</a:t>
            </a:r>
            <a:br>
              <a:rPr lang="es-ES" dirty="0" smtClean="0"/>
            </a:br>
            <a:r>
              <a:rPr lang="es-ES_tradnl" altLang="en-US" dirty="0" smtClean="0"/>
              <a:t>Expresiones de clases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>
            <a:normAutofit fontScale="62500" lnSpcReduction="20000"/>
          </a:bodyPr>
          <a:lstStyle/>
          <a:p>
            <a:endParaRPr lang="en-US" altLang="en-US" dirty="0" smtClean="0"/>
          </a:p>
          <a:p>
            <a:pPr marL="0" indent="0">
              <a:lnSpc>
                <a:spcPct val="110000"/>
              </a:lnSpc>
              <a:buNone/>
            </a:pPr>
            <a:endParaRPr lang="es-ES_tradnl" altLang="en-US" sz="2600" dirty="0" smtClean="0"/>
          </a:p>
          <a:p>
            <a:pPr>
              <a:lnSpc>
                <a:spcPct val="110000"/>
              </a:lnSpc>
            </a:pPr>
            <a:r>
              <a:rPr lang="es-ES_tradnl" altLang="en-US" sz="2600" dirty="0" smtClean="0"/>
              <a:t>OWL proporciona una serie de operadores para manipular/crear la “</a:t>
            </a:r>
            <a:r>
              <a:rPr lang="es-ES_tradnl" altLang="en-US" sz="2600" dirty="0" err="1" smtClean="0"/>
              <a:t>class</a:t>
            </a:r>
            <a:r>
              <a:rPr lang="es-ES_tradnl" altLang="en-US" sz="2600" dirty="0" smtClean="0"/>
              <a:t> extensión” de una clase </a:t>
            </a:r>
            <a:r>
              <a:rPr lang="es-ES_tradnl" altLang="en-US" sz="2600" dirty="0">
                <a:sym typeface="Wingdings" panose="05000000000000000000" pitchFamily="2" charset="2"/>
              </a:rPr>
              <a:t> 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“</a:t>
            </a:r>
            <a:r>
              <a:rPr lang="es-ES_tradnl" altLang="en-US" sz="2600" dirty="0" err="1" smtClean="0">
                <a:sym typeface="Wingdings" panose="05000000000000000000" pitchFamily="2" charset="2"/>
              </a:rPr>
              <a:t>class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 </a:t>
            </a:r>
            <a:r>
              <a:rPr lang="es-ES_tradnl" altLang="en-US" sz="2600" dirty="0" err="1" smtClean="0">
                <a:sym typeface="Wingdings" panose="05000000000000000000" pitchFamily="2" charset="2"/>
              </a:rPr>
              <a:t>expressions</a:t>
            </a:r>
            <a:r>
              <a:rPr lang="es-ES_tradnl" altLang="en-US" sz="2600" dirty="0" smtClean="0">
                <a:sym typeface="Wingdings" panose="05000000000000000000" pitchFamily="2" charset="2"/>
              </a:rPr>
              <a:t>”</a:t>
            </a:r>
            <a:endParaRPr lang="es-ES_tradnl" altLang="en-US" sz="2600" dirty="0" smtClean="0"/>
          </a:p>
          <a:p>
            <a:pPr>
              <a:lnSpc>
                <a:spcPct val="110000"/>
              </a:lnSpc>
            </a:pPr>
            <a:r>
              <a:rPr lang="es-ES_tradnl" altLang="en-US" sz="2600" dirty="0" smtClean="0"/>
              <a:t>“Set </a:t>
            </a:r>
            <a:r>
              <a:rPr lang="es-ES_tradnl" altLang="en-US" sz="2600" dirty="0" err="1" smtClean="0"/>
              <a:t>Operators</a:t>
            </a:r>
            <a:r>
              <a:rPr lang="es-ES_tradnl" altLang="en-US" sz="2600" dirty="0" smtClean="0"/>
              <a:t>”</a:t>
            </a:r>
          </a:p>
          <a:p>
            <a:pPr lvl="1">
              <a:lnSpc>
                <a:spcPct val="110000"/>
              </a:lnSpc>
            </a:pPr>
            <a:r>
              <a:rPr lang="es-ES_tradnl" altLang="en-US" sz="2400" dirty="0" err="1" smtClean="0"/>
              <a:t>Union</a:t>
            </a:r>
            <a:r>
              <a:rPr lang="es-ES_tradnl" altLang="en-US" sz="2400" dirty="0" smtClean="0"/>
              <a:t> (</a:t>
            </a:r>
            <a:r>
              <a:rPr lang="es-ES_tradnl" altLang="en-US" sz="2400" dirty="0" err="1" smtClean="0"/>
              <a:t>owl:unionOf</a:t>
            </a:r>
            <a:r>
              <a:rPr lang="es-ES_tradnl" altLang="en-US" sz="2400" dirty="0" smtClean="0"/>
              <a:t>): La clase “Literatura” será la unión de la clases “Novela”, “Poesía”.. aunará todas las instancias.</a:t>
            </a:r>
          </a:p>
          <a:p>
            <a:pPr lvl="1">
              <a:lnSpc>
                <a:spcPct val="110000"/>
              </a:lnSpc>
            </a:pPr>
            <a:endParaRPr lang="es-ES_tradnl" altLang="en-US" sz="2400" dirty="0" smtClean="0"/>
          </a:p>
          <a:p>
            <a:pPr lvl="1">
              <a:lnSpc>
                <a:spcPct val="110000"/>
              </a:lnSpc>
            </a:pPr>
            <a:endParaRPr lang="es-ES_tradnl" altLang="en-US" sz="2400" dirty="0" smtClean="0"/>
          </a:p>
          <a:p>
            <a:pPr lvl="1">
              <a:lnSpc>
                <a:spcPct val="110000"/>
              </a:lnSpc>
            </a:pPr>
            <a:endParaRPr lang="es-ES_tradnl" altLang="en-US" sz="2400" dirty="0" smtClean="0"/>
          </a:p>
          <a:p>
            <a:pPr lvl="1">
              <a:lnSpc>
                <a:spcPct val="110000"/>
              </a:lnSpc>
            </a:pPr>
            <a:endParaRPr lang="es-ES_tradnl" altLang="en-US" sz="2400" dirty="0" smtClean="0"/>
          </a:p>
          <a:p>
            <a:pPr lvl="1">
              <a:lnSpc>
                <a:spcPct val="110000"/>
              </a:lnSpc>
            </a:pPr>
            <a:r>
              <a:rPr lang="es-ES_tradnl" altLang="en-US" sz="2400" dirty="0" err="1"/>
              <a:t>Interseccion</a:t>
            </a:r>
            <a:r>
              <a:rPr lang="es-ES_tradnl" altLang="en-US" sz="2400" dirty="0"/>
              <a:t> (</a:t>
            </a:r>
            <a:r>
              <a:rPr lang="es-ES_tradnl" altLang="en-US" sz="2400" dirty="0" err="1"/>
              <a:t>owl:intersectionOf</a:t>
            </a:r>
            <a:r>
              <a:rPr lang="es-ES_tradnl" altLang="en-US" sz="2400" dirty="0" smtClean="0"/>
              <a:t>): aunará solo las instancias que pertenecen a todas las clases indicadas</a:t>
            </a:r>
          </a:p>
          <a:p>
            <a:pPr lvl="1">
              <a:lnSpc>
                <a:spcPct val="110000"/>
              </a:lnSpc>
            </a:pPr>
            <a:r>
              <a:rPr lang="es-ES_tradnl" altLang="en-US" sz="2400" dirty="0" err="1" smtClean="0"/>
              <a:t>Complement</a:t>
            </a:r>
            <a:r>
              <a:rPr lang="es-ES_tradnl" altLang="en-US" sz="2400" dirty="0" smtClean="0"/>
              <a:t> (</a:t>
            </a:r>
            <a:r>
              <a:rPr lang="es-ES_tradnl" altLang="en-US" sz="2400" dirty="0" err="1" smtClean="0"/>
              <a:t>owl:complementOf</a:t>
            </a:r>
            <a:r>
              <a:rPr lang="es-ES_tradnl" altLang="en-US" sz="2400" dirty="0" smtClean="0"/>
              <a:t>): aunará las instancias que no pertenecen a dicha clase</a:t>
            </a:r>
            <a:endParaRPr lang="es-ES_tradnl" altLang="en-US" sz="2600" dirty="0" smtClean="0"/>
          </a:p>
          <a:p>
            <a:pPr>
              <a:lnSpc>
                <a:spcPct val="110000"/>
              </a:lnSpc>
            </a:pPr>
            <a:r>
              <a:rPr lang="es-ES_tradnl" altLang="en-US" sz="2600" dirty="0" smtClean="0"/>
              <a:t>Clases enumeradas (</a:t>
            </a:r>
            <a:r>
              <a:rPr lang="es-ES_tradnl" altLang="en-US" sz="2600" dirty="0" err="1" smtClean="0"/>
              <a:t>owl:oneOf</a:t>
            </a:r>
            <a:r>
              <a:rPr lang="es-ES_tradnl" altLang="en-US" sz="2600" dirty="0" smtClean="0"/>
              <a:t>): la clase consiste de esos individuos y ningún mas</a:t>
            </a:r>
          </a:p>
          <a:p>
            <a:pPr>
              <a:lnSpc>
                <a:spcPct val="110000"/>
              </a:lnSpc>
            </a:pPr>
            <a:endParaRPr lang="es-ES_tradnl" altLang="en-US" sz="2600" dirty="0" smtClean="0"/>
          </a:p>
          <a:p>
            <a:pPr marL="0" indent="0">
              <a:lnSpc>
                <a:spcPct val="110000"/>
              </a:lnSpc>
              <a:buNone/>
            </a:pPr>
            <a:endParaRPr lang="en-US" altLang="en-US" sz="2600" dirty="0"/>
          </a:p>
          <a:p>
            <a:endParaRPr lang="en-US" altLang="en-US" dirty="0"/>
          </a:p>
          <a:p>
            <a:pPr lvl="1"/>
            <a:endParaRPr lang="es-ES" dirty="0" smtClean="0"/>
          </a:p>
          <a:p>
            <a:pPr lvl="1"/>
            <a:endParaRPr lang="es-ES" dirty="0" smtClean="0"/>
          </a:p>
          <a:p>
            <a:endParaRPr lang="es-ES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7" t="21575" r="13838" b="62329"/>
          <a:stretch/>
        </p:blipFill>
        <p:spPr bwMode="auto">
          <a:xfrm>
            <a:off x="4121063" y="4957228"/>
            <a:ext cx="7052154" cy="887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1" t="19392" r="13020" b="59033"/>
          <a:stretch/>
        </p:blipFill>
        <p:spPr bwMode="auto">
          <a:xfrm>
            <a:off x="4747364" y="2295693"/>
            <a:ext cx="6101326" cy="1095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156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 </a:t>
            </a:r>
            <a:r>
              <a:rPr lang="es-ES" dirty="0" smtClean="0"/>
              <a:t>2_10: </a:t>
            </a:r>
            <a:r>
              <a:rPr lang="es-ES" dirty="0"/>
              <a:t>Definir </a:t>
            </a:r>
            <a:r>
              <a:rPr lang="es-ES" dirty="0" smtClean="0"/>
              <a:t>clases en OWL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56742" y="212941"/>
            <a:ext cx="7315200" cy="50605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es-ES_tradnl" altLang="en-US" sz="2400" dirty="0"/>
          </a:p>
          <a:p>
            <a:pPr>
              <a:lnSpc>
                <a:spcPct val="110000"/>
              </a:lnSpc>
            </a:pPr>
            <a:endParaRPr lang="es-ES_tradnl" altLang="en-US" sz="2400" dirty="0" smtClean="0"/>
          </a:p>
          <a:p>
            <a:pPr>
              <a:lnSpc>
                <a:spcPct val="110000"/>
              </a:lnSpc>
            </a:pPr>
            <a:endParaRPr lang="es-ES_tradnl" altLang="en-US" sz="2200" dirty="0"/>
          </a:p>
          <a:p>
            <a:pPr lvl="2"/>
            <a:endParaRPr lang="es-ES_tradnl" altLang="en-US" sz="22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3720230" y="256702"/>
            <a:ext cx="7290148" cy="21281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209335" y="1494617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example:Mujer</a:t>
            </a:r>
            <a:endParaRPr lang="en-US" sz="1400" dirty="0"/>
          </a:p>
        </p:txBody>
      </p:sp>
      <p:sp>
        <p:nvSpPr>
          <p:cNvPr id="12" name="Oval 11"/>
          <p:cNvSpPr/>
          <p:nvPr/>
        </p:nvSpPr>
        <p:spPr>
          <a:xfrm>
            <a:off x="9055922" y="1181730"/>
            <a:ext cx="1651349" cy="43786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rdfs:Class</a:t>
            </a:r>
            <a:endParaRPr lang="en-US" sz="1400" dirty="0"/>
          </a:p>
        </p:txBody>
      </p:sp>
      <p:cxnSp>
        <p:nvCxnSpPr>
          <p:cNvPr id="13" name="Straight Arrow Connector 12"/>
          <p:cNvCxnSpPr>
            <a:stCxn id="11" idx="6"/>
            <a:endCxn id="12" idx="2"/>
          </p:cNvCxnSpPr>
          <p:nvPr/>
        </p:nvCxnSpPr>
        <p:spPr>
          <a:xfrm flipV="1">
            <a:off x="8313052" y="1400660"/>
            <a:ext cx="742870" cy="3709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313052" y="880303"/>
            <a:ext cx="986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>
                <a:solidFill>
                  <a:schemeClr val="tx2">
                    <a:lumMod val="75000"/>
                  </a:schemeClr>
                </a:solidFill>
              </a:rPr>
              <a:t>rdf:type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5089208" y="447943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example:Persona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6078437" y="1034192"/>
            <a:ext cx="1386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 err="1" smtClean="0">
                <a:solidFill>
                  <a:schemeClr val="tx2">
                    <a:lumMod val="75000"/>
                  </a:schemeClr>
                </a:solidFill>
              </a:rPr>
              <a:t>owl:unionOf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17" name="Straight Arrow Connector 16"/>
          <p:cNvCxnSpPr>
            <a:stCxn id="23" idx="0"/>
            <a:endCxn id="15" idx="4"/>
          </p:cNvCxnSpPr>
          <p:nvPr/>
        </p:nvCxnSpPr>
        <p:spPr>
          <a:xfrm flipH="1" flipV="1">
            <a:off x="6141067" y="1001839"/>
            <a:ext cx="312" cy="3401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4012298" y="1482091"/>
            <a:ext cx="2103717" cy="553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 err="1" smtClean="0"/>
              <a:t>example:Hombre</a:t>
            </a:r>
            <a:endParaRPr lang="en-US" sz="1400" dirty="0"/>
          </a:p>
        </p:txBody>
      </p:sp>
      <p:sp>
        <p:nvSpPr>
          <p:cNvPr id="23" name="Oval 22"/>
          <p:cNvSpPr/>
          <p:nvPr/>
        </p:nvSpPr>
        <p:spPr>
          <a:xfrm>
            <a:off x="3720230" y="1341969"/>
            <a:ext cx="4842298" cy="85894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cxnSp>
        <p:nvCxnSpPr>
          <p:cNvPr id="24" name="Straight Arrow Connector 23"/>
          <p:cNvCxnSpPr>
            <a:endCxn id="12" idx="2"/>
          </p:cNvCxnSpPr>
          <p:nvPr/>
        </p:nvCxnSpPr>
        <p:spPr>
          <a:xfrm flipV="1">
            <a:off x="5837900" y="1400660"/>
            <a:ext cx="3218022" cy="2668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5" idx="6"/>
          </p:cNvCxnSpPr>
          <p:nvPr/>
        </p:nvCxnSpPr>
        <p:spPr>
          <a:xfrm>
            <a:off x="7192925" y="724891"/>
            <a:ext cx="1925627" cy="67576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2" t="12034" r="58603" b="42295"/>
          <a:stretch/>
        </p:blipFill>
        <p:spPr bwMode="auto">
          <a:xfrm>
            <a:off x="4484317" y="2484444"/>
            <a:ext cx="5761973" cy="39918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4407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OWL:</a:t>
            </a:r>
            <a:br>
              <a:rPr lang="es-ES" dirty="0" smtClean="0"/>
            </a:br>
            <a:r>
              <a:rPr lang="es-ES" dirty="0" smtClean="0"/>
              <a:t>Equivalencia de términos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263047"/>
            <a:ext cx="7315200" cy="5721701"/>
          </a:xfrm>
        </p:spPr>
        <p:txBody>
          <a:bodyPr>
            <a:normAutofit fontScale="70000" lnSpcReduction="20000"/>
          </a:bodyPr>
          <a:lstStyle/>
          <a:p>
            <a:endParaRPr lang="en-US" altLang="en-US" dirty="0" smtClean="0"/>
          </a:p>
          <a:p>
            <a:pPr>
              <a:lnSpc>
                <a:spcPct val="110000"/>
              </a:lnSpc>
            </a:pPr>
            <a:r>
              <a:rPr lang="es-ES_tradnl" sz="2800" dirty="0" smtClean="0"/>
              <a:t>Reutilizar una ontología conlleva algún proceso de extensión, o mezcla con otras ontologías.</a:t>
            </a:r>
          </a:p>
          <a:p>
            <a:pPr>
              <a:lnSpc>
                <a:spcPct val="110000"/>
              </a:lnSpc>
            </a:pPr>
            <a:r>
              <a:rPr lang="es-ES_tradnl" sz="2800" dirty="0" smtClean="0"/>
              <a:t>Para unir </a:t>
            </a:r>
            <a:r>
              <a:rPr lang="en-US" sz="2800" dirty="0" smtClean="0"/>
              <a:t>un </a:t>
            </a:r>
            <a:r>
              <a:rPr lang="es-ES_tradnl" sz="2800" dirty="0" smtClean="0"/>
              <a:t>conjunto de ontologías  (o partes de dichas ontologías) como parte de otra tercera es frecuentemente útil ser capaz de indicar que una clase en concreto o propiedad en una ontología es equivalente a otra clase u otra propiedad en la tercera.</a:t>
            </a:r>
          </a:p>
          <a:p>
            <a:pPr>
              <a:lnSpc>
                <a:spcPct val="110000"/>
              </a:lnSpc>
            </a:pPr>
            <a:r>
              <a:rPr lang="es-ES_tradnl" altLang="en-US" sz="2800" dirty="0" smtClean="0">
                <a:sym typeface="Wingdings" panose="05000000000000000000" pitchFamily="2" charset="2"/>
              </a:rPr>
              <a:t>Se necesitan mecanismos (elementos) para establecer relaciones de equivalencia entre elementos de los vocabularios:</a:t>
            </a:r>
            <a:endParaRPr lang="es-ES_tradnl" altLang="en-US" sz="2600" dirty="0" smtClean="0">
              <a:sym typeface="Wingdings" panose="05000000000000000000" pitchFamily="2" charset="2"/>
            </a:endParaRPr>
          </a:p>
          <a:p>
            <a:pPr lvl="1">
              <a:lnSpc>
                <a:spcPct val="110000"/>
              </a:lnSpc>
            </a:pPr>
            <a:r>
              <a:rPr lang="es-ES_tradnl" altLang="en-US" sz="2400" dirty="0" smtClean="0">
                <a:sym typeface="Wingdings" panose="05000000000000000000" pitchFamily="2" charset="2"/>
              </a:rPr>
              <a:t>Para clases: </a:t>
            </a:r>
          </a:p>
          <a:p>
            <a:pPr lvl="2">
              <a:lnSpc>
                <a:spcPct val="110000"/>
              </a:lnSpc>
            </a:pPr>
            <a:r>
              <a:rPr lang="es-ES_tradnl" altLang="en-US" sz="2200" dirty="0" err="1" smtClean="0">
                <a:sym typeface="Wingdings" panose="05000000000000000000" pitchFamily="2" charset="2"/>
              </a:rPr>
              <a:t>owl:equivalenClass:dos</a:t>
            </a:r>
            <a:r>
              <a:rPr lang="es-ES_tradnl" altLang="en-US" sz="2200" dirty="0" smtClean="0">
                <a:sym typeface="Wingdings" panose="05000000000000000000" pitchFamily="2" charset="2"/>
              </a:rPr>
              <a:t> clases tienen los mismos individuos</a:t>
            </a:r>
          </a:p>
          <a:p>
            <a:pPr lvl="2">
              <a:lnSpc>
                <a:spcPct val="110000"/>
              </a:lnSpc>
            </a:pPr>
            <a:r>
              <a:rPr lang="es-ES_tradnl" altLang="en-US" sz="2200" dirty="0" err="1" smtClean="0">
                <a:sym typeface="Wingdings" panose="05000000000000000000" pitchFamily="2" charset="2"/>
              </a:rPr>
              <a:t>owl:disjointWith</a:t>
            </a:r>
            <a:r>
              <a:rPr lang="es-ES_tradnl" altLang="en-US" sz="2200" dirty="0" smtClean="0">
                <a:sym typeface="Wingdings" panose="05000000000000000000" pitchFamily="2" charset="2"/>
              </a:rPr>
              <a:t>: no hay ningún individuo en común</a:t>
            </a:r>
          </a:p>
          <a:p>
            <a:pPr lvl="1">
              <a:lnSpc>
                <a:spcPct val="110000"/>
              </a:lnSpc>
            </a:pPr>
            <a:r>
              <a:rPr lang="es-ES_tradnl" altLang="en-US" sz="2400" dirty="0" smtClean="0">
                <a:sym typeface="Wingdings" panose="05000000000000000000" pitchFamily="2" charset="2"/>
              </a:rPr>
              <a:t>Para propiedades</a:t>
            </a:r>
          </a:p>
          <a:p>
            <a:pPr lvl="2">
              <a:lnSpc>
                <a:spcPct val="110000"/>
              </a:lnSpc>
            </a:pPr>
            <a:r>
              <a:rPr lang="es-ES_tradnl" altLang="en-US" sz="2200" dirty="0" err="1" smtClean="0">
                <a:sym typeface="Wingdings" panose="05000000000000000000" pitchFamily="2" charset="2"/>
              </a:rPr>
              <a:t>owl:equivalenProperty</a:t>
            </a:r>
            <a:r>
              <a:rPr lang="es-ES_tradnl" altLang="en-US" sz="2200" dirty="0" smtClean="0">
                <a:sym typeface="Wingdings" panose="05000000000000000000" pitchFamily="2" charset="2"/>
              </a:rPr>
              <a:t>: tienen el mismo rango, el mismo dominio, y nombre parecido</a:t>
            </a:r>
            <a:endParaRPr lang="es-ES_tradnl" altLang="en-US" sz="2400" dirty="0" smtClean="0">
              <a:sym typeface="Wingdings" panose="05000000000000000000" pitchFamily="2" charset="2"/>
            </a:endParaRPr>
          </a:p>
          <a:p>
            <a:pPr lvl="1">
              <a:lnSpc>
                <a:spcPct val="110000"/>
              </a:lnSpc>
            </a:pPr>
            <a:r>
              <a:rPr lang="es-ES_tradnl" altLang="en-US" sz="2400" dirty="0" smtClean="0">
                <a:sym typeface="Wingdings" panose="05000000000000000000" pitchFamily="2" charset="2"/>
              </a:rPr>
              <a:t>Para individuos:</a:t>
            </a:r>
          </a:p>
          <a:p>
            <a:pPr lvl="2">
              <a:lnSpc>
                <a:spcPct val="110000"/>
              </a:lnSpc>
            </a:pPr>
            <a:r>
              <a:rPr lang="es-ES_tradnl" altLang="en-US" sz="2200" dirty="0" err="1" smtClean="0">
                <a:sym typeface="Wingdings" panose="05000000000000000000" pitchFamily="2" charset="2"/>
              </a:rPr>
              <a:t>owl:sameAs</a:t>
            </a:r>
            <a:r>
              <a:rPr lang="es-ES_tradnl" altLang="en-US" sz="2200" dirty="0" smtClean="0">
                <a:sym typeface="Wingdings" panose="05000000000000000000" pitchFamily="2" charset="2"/>
              </a:rPr>
              <a:t>: dos </a:t>
            </a:r>
            <a:r>
              <a:rPr lang="es-ES_tradnl" altLang="en-US" sz="2200" dirty="0" err="1" smtClean="0">
                <a:sym typeface="Wingdings" panose="05000000000000000000" pitchFamily="2" charset="2"/>
              </a:rPr>
              <a:t>URI’s</a:t>
            </a:r>
            <a:r>
              <a:rPr lang="es-ES_tradnl" altLang="en-US" sz="2200" dirty="0" smtClean="0">
                <a:sym typeface="Wingdings" panose="05000000000000000000" pitchFamily="2" charset="2"/>
              </a:rPr>
              <a:t> diferentes, se refieren al mismo individuo</a:t>
            </a:r>
          </a:p>
          <a:p>
            <a:pPr lvl="2">
              <a:lnSpc>
                <a:spcPct val="110000"/>
              </a:lnSpc>
            </a:pPr>
            <a:r>
              <a:rPr lang="es-ES_tradnl" altLang="en-US" sz="2200" dirty="0" err="1" smtClean="0">
                <a:sym typeface="Wingdings" panose="05000000000000000000" pitchFamily="2" charset="2"/>
              </a:rPr>
              <a:t>owl:differentFrom</a:t>
            </a:r>
            <a:r>
              <a:rPr lang="es-ES_tradnl" altLang="en-US" sz="2200" dirty="0" smtClean="0">
                <a:sym typeface="Wingdings" panose="05000000000000000000" pitchFamily="2" charset="2"/>
              </a:rPr>
              <a:t>: la negación de </a:t>
            </a:r>
            <a:r>
              <a:rPr lang="es-ES_tradnl" altLang="en-US" sz="2200" dirty="0" err="1" smtClean="0">
                <a:sym typeface="Wingdings" panose="05000000000000000000" pitchFamily="2" charset="2"/>
              </a:rPr>
              <a:t>owl:sameAs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2140955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OWL:</a:t>
            </a:r>
            <a:br>
              <a:rPr lang="es-ES" dirty="0" smtClean="0"/>
            </a:br>
            <a:r>
              <a:rPr lang="es-ES" dirty="0" smtClean="0"/>
              <a:t>Equivalencia de términos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782859" y="488515"/>
            <a:ext cx="7315200" cy="5170556"/>
          </a:xfrm>
        </p:spPr>
        <p:txBody>
          <a:bodyPr>
            <a:normAutofit/>
          </a:bodyPr>
          <a:lstStyle/>
          <a:p>
            <a:r>
              <a:rPr lang="es-ES_tradnl" altLang="en-US" dirty="0"/>
              <a:t>Veamos un </a:t>
            </a:r>
            <a:r>
              <a:rPr lang="es-ES_tradnl" altLang="en-US" dirty="0" smtClean="0"/>
              <a:t>ejemplo:</a:t>
            </a:r>
          </a:p>
          <a:p>
            <a:pPr lvl="1"/>
            <a:r>
              <a:rPr lang="es-ES_tradnl" altLang="en-US" dirty="0" smtClean="0"/>
              <a:t>la propiedad a:author es equivalente a f:auteur</a:t>
            </a:r>
          </a:p>
          <a:p>
            <a:pPr lvl="1"/>
            <a:r>
              <a:rPr lang="es-ES_tradnl" altLang="en-US" dirty="0" smtClean="0"/>
              <a:t>la clase a:Novel es equivalente a la clase f:Roman (deben contener las mismas instancias)</a:t>
            </a:r>
          </a:p>
          <a:p>
            <a:endParaRPr lang="es-ES_tradnl" altLang="en-US" dirty="0" smtClean="0"/>
          </a:p>
          <a:p>
            <a:endParaRPr lang="es-ES_tradnl" altLang="en-US" dirty="0"/>
          </a:p>
          <a:p>
            <a:endParaRPr lang="es-ES_tradnl" altLang="en-US" dirty="0" smtClean="0"/>
          </a:p>
          <a:p>
            <a:endParaRPr lang="es-ES_tradnl" altLang="en-US" dirty="0"/>
          </a:p>
          <a:p>
            <a:endParaRPr lang="es-ES_tradnl" altLang="en-US" dirty="0" smtClean="0"/>
          </a:p>
          <a:p>
            <a:r>
              <a:rPr lang="es-ES_tradnl" altLang="en-US" dirty="0" smtClean="0"/>
              <a:t>El uso típico de </a:t>
            </a:r>
            <a:r>
              <a:rPr lang="es-ES_tradnl" altLang="en-US" dirty="0" err="1" smtClean="0"/>
              <a:t>owl:sameAs</a:t>
            </a:r>
            <a:r>
              <a:rPr lang="es-ES_tradnl" altLang="en-US" dirty="0" smtClean="0"/>
              <a:t> </a:t>
            </a:r>
            <a:r>
              <a:rPr lang="es-ES_tradnl" altLang="en-US" dirty="0" smtClean="0">
                <a:sym typeface="Wingdings" panose="05000000000000000000" pitchFamily="2" charset="2"/>
              </a:rPr>
              <a:t> Es el principal mecanismo de enlazado en </a:t>
            </a:r>
            <a:r>
              <a:rPr lang="es-ES_tradnl" altLang="en-US" dirty="0" err="1" smtClean="0">
                <a:sym typeface="Wingdings" panose="05000000000000000000" pitchFamily="2" charset="2"/>
              </a:rPr>
              <a:t>Linked</a:t>
            </a:r>
            <a:r>
              <a:rPr lang="es-ES_tradnl" altLang="en-US" dirty="0" smtClean="0">
                <a:sym typeface="Wingdings" panose="05000000000000000000" pitchFamily="2" charset="2"/>
              </a:rPr>
              <a:t> Data Project (enlazar datos entre </a:t>
            </a:r>
            <a:r>
              <a:rPr lang="es-ES_tradnl" altLang="en-US" dirty="0" err="1" smtClean="0">
                <a:sym typeface="Wingdings" panose="05000000000000000000" pitchFamily="2" charset="2"/>
              </a:rPr>
              <a:t>datasets</a:t>
            </a:r>
            <a:r>
              <a:rPr lang="es-ES_tradnl" altLang="en-US" dirty="0" smtClean="0">
                <a:sym typeface="Wingdings" panose="05000000000000000000" pitchFamily="2" charset="2"/>
              </a:rPr>
              <a:t>). Por ejemplo: enlazar “</a:t>
            </a:r>
            <a:r>
              <a:rPr lang="es-ES_tradnl" altLang="en-US" dirty="0" err="1" smtClean="0">
                <a:sym typeface="Wingdings" panose="05000000000000000000" pitchFamily="2" charset="2"/>
              </a:rPr>
              <a:t>Amsterdam</a:t>
            </a:r>
            <a:r>
              <a:rPr lang="es-ES_tradnl" altLang="en-US" dirty="0" smtClean="0">
                <a:sym typeface="Wingdings" panose="05000000000000000000" pitchFamily="2" charset="2"/>
              </a:rPr>
              <a:t>” de la </a:t>
            </a:r>
            <a:r>
              <a:rPr lang="es-ES_tradnl" altLang="en-US" dirty="0" err="1" smtClean="0">
                <a:sym typeface="Wingdings" panose="05000000000000000000" pitchFamily="2" charset="2"/>
              </a:rPr>
              <a:t>dbpedia</a:t>
            </a:r>
            <a:r>
              <a:rPr lang="es-ES_tradnl" altLang="en-US" dirty="0" smtClean="0">
                <a:sym typeface="Wingdings" panose="05000000000000000000" pitchFamily="2" charset="2"/>
              </a:rPr>
              <a:t>, con “</a:t>
            </a:r>
            <a:r>
              <a:rPr lang="es-ES_tradnl" altLang="en-US" dirty="0" err="1" smtClean="0">
                <a:sym typeface="Wingdings" panose="05000000000000000000" pitchFamily="2" charset="2"/>
              </a:rPr>
              <a:t>Amsterdam</a:t>
            </a:r>
            <a:r>
              <a:rPr lang="es-ES_tradnl" altLang="en-US" dirty="0" smtClean="0">
                <a:sym typeface="Wingdings" panose="05000000000000000000" pitchFamily="2" charset="2"/>
              </a:rPr>
              <a:t>” de </a:t>
            </a:r>
            <a:r>
              <a:rPr lang="es-ES_tradnl" altLang="en-US" dirty="0" err="1" smtClean="0">
                <a:sym typeface="Wingdings" panose="05000000000000000000" pitchFamily="2" charset="2"/>
              </a:rPr>
              <a:t>geoName</a:t>
            </a:r>
            <a:endParaRPr lang="es-ES_tradnl" altLang="en-US" dirty="0" smtClean="0"/>
          </a:p>
          <a:p>
            <a:pPr marL="0" indent="0">
              <a:buNone/>
            </a:pPr>
            <a:endParaRPr lang="es-ES_tradnl" altLang="en-US" dirty="0" smtClean="0"/>
          </a:p>
          <a:p>
            <a:endParaRPr lang="en-US" altLang="en-US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73" t="28596" r="16166" b="27568"/>
          <a:stretch/>
        </p:blipFill>
        <p:spPr bwMode="auto">
          <a:xfrm>
            <a:off x="4221269" y="1631581"/>
            <a:ext cx="5787025" cy="2107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3" t="36986" r="22020" b="48117"/>
          <a:stretch/>
        </p:blipFill>
        <p:spPr bwMode="auto">
          <a:xfrm>
            <a:off x="3883066" y="5267195"/>
            <a:ext cx="7265096" cy="1089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693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 smtClean="0"/>
              <a:t>Hasta ahora RDF (para describir recursos en la web):</a:t>
            </a:r>
          </a:p>
          <a:p>
            <a:pPr lvl="1"/>
            <a:r>
              <a:rPr lang="es-ES" dirty="0" smtClean="0"/>
              <a:t>bien con su sintaxis </a:t>
            </a:r>
            <a:r>
              <a:rPr lang="es-ES" dirty="0"/>
              <a:t>abstracta en forma de grafos/tripletas[1</a:t>
            </a:r>
            <a:r>
              <a:rPr lang="es-ES" dirty="0" smtClean="0"/>
              <a:t>])</a:t>
            </a:r>
          </a:p>
          <a:p>
            <a:pPr lvl="1"/>
            <a:r>
              <a:rPr lang="es-ES" dirty="0" smtClean="0"/>
              <a:t>bien con su sintaxis XML llamada serializacion en RDF/XML[2]</a:t>
            </a:r>
          </a:p>
          <a:p>
            <a:r>
              <a:rPr lang="es-ES_tradnl" dirty="0" smtClean="0"/>
              <a:t>Vocabulario </a:t>
            </a:r>
            <a:r>
              <a:rPr lang="es-ES_tradnl" dirty="0" smtClean="0">
                <a:sym typeface="Wingdings" panose="05000000000000000000" pitchFamily="2" charset="2"/>
              </a:rPr>
              <a:t> Una colección de términos con una semántica bien definida consistente para cualquier contexto</a:t>
            </a:r>
          </a:p>
          <a:p>
            <a:r>
              <a:rPr lang="es-ES" dirty="0"/>
              <a:t>Necesitamos enriquecer RDF con </a:t>
            </a:r>
            <a:r>
              <a:rPr lang="es-ES" dirty="0" smtClean="0"/>
              <a:t>constructores que</a:t>
            </a:r>
            <a:r>
              <a:rPr lang="es-ES" dirty="0"/>
              <a:t> permitan añadir significado a los </a:t>
            </a:r>
            <a:r>
              <a:rPr lang="es-ES" dirty="0" smtClean="0"/>
              <a:t>datos</a:t>
            </a:r>
            <a:endParaRPr lang="es-ES" dirty="0"/>
          </a:p>
          <a:p>
            <a:pPr lvl="1"/>
            <a:r>
              <a:rPr lang="es-ES" dirty="0" smtClean="0">
                <a:sym typeface="Wingdings" panose="05000000000000000000" pitchFamily="2" charset="2"/>
              </a:rPr>
              <a:t>mezclamos </a:t>
            </a:r>
            <a:r>
              <a:rPr lang="es-ES" dirty="0">
                <a:sym typeface="Wingdings" panose="05000000000000000000" pitchFamily="2" charset="2"/>
              </a:rPr>
              <a:t>descripciones de datos/recursos con descripciones de clases y propiedades para dotar de </a:t>
            </a:r>
            <a:r>
              <a:rPr lang="es-ES" dirty="0" smtClean="0">
                <a:sym typeface="Wingdings" panose="05000000000000000000" pitchFamily="2" charset="2"/>
              </a:rPr>
              <a:t>semántica </a:t>
            </a:r>
            <a:r>
              <a:rPr lang="es-ES" dirty="0">
                <a:sym typeface="Wingdings" panose="05000000000000000000" pitchFamily="2" charset="2"/>
              </a:rPr>
              <a:t>a los </a:t>
            </a:r>
            <a:r>
              <a:rPr lang="es-ES" dirty="0" smtClean="0">
                <a:sym typeface="Wingdings" panose="05000000000000000000" pitchFamily="2" charset="2"/>
              </a:rPr>
              <a:t>datos</a:t>
            </a:r>
            <a:endParaRPr lang="es-ES_tradnl" dirty="0" smtClean="0">
              <a:sym typeface="Wingdings" panose="05000000000000000000" pitchFamily="2" charset="2"/>
            </a:endParaRPr>
          </a:p>
          <a:p>
            <a:r>
              <a:rPr lang="es-ES_tradnl" dirty="0" smtClean="0">
                <a:sym typeface="Wingdings" panose="05000000000000000000" pitchFamily="2" charset="2"/>
              </a:rPr>
              <a:t>RDFS[3] es un vocabulario </a:t>
            </a:r>
            <a:r>
              <a:rPr lang="es-ES_tradnl" dirty="0">
                <a:sym typeface="Wingdings" panose="05000000000000000000" pitchFamily="2" charset="2"/>
              </a:rPr>
              <a:t>básico </a:t>
            </a:r>
            <a:r>
              <a:rPr lang="es-ES_tradnl" dirty="0" smtClean="0">
                <a:sym typeface="Wingdings" panose="05000000000000000000" pitchFamily="2" charset="2"/>
              </a:rPr>
              <a:t>que extiende </a:t>
            </a:r>
            <a:r>
              <a:rPr lang="es-ES_tradnl" dirty="0">
                <a:sym typeface="Wingdings" panose="05000000000000000000" pitchFamily="2" charset="2"/>
              </a:rPr>
              <a:t>RDF para introducir semántica a los datos </a:t>
            </a:r>
            <a:r>
              <a:rPr lang="es-ES_tradnl" dirty="0" smtClean="0">
                <a:sym typeface="Wingdings" panose="05000000000000000000" pitchFamily="2" charset="2"/>
              </a:rPr>
              <a:t>RDF</a:t>
            </a:r>
          </a:p>
          <a:p>
            <a:r>
              <a:rPr lang="es-ES_tradnl" dirty="0" smtClean="0">
                <a:sym typeface="Wingdings" panose="05000000000000000000" pitchFamily="2" charset="2"/>
              </a:rPr>
              <a:t>RDFS es W3C recomendación desde 2004, revisado en 2014 y una de las tecnologías esenciales de la web semántica</a:t>
            </a:r>
          </a:p>
          <a:p>
            <a:r>
              <a:rPr lang="es-ES_tradnl" dirty="0" smtClean="0">
                <a:sym typeface="Wingdings" panose="05000000000000000000" pitchFamily="2" charset="2"/>
              </a:rPr>
              <a:t>OWL[4] es otro vocabulario que  extiende RDFS para introducir mas expresividad</a:t>
            </a:r>
          </a:p>
          <a:p>
            <a:r>
              <a:rPr lang="es-ES_tradnl" dirty="0" smtClean="0">
                <a:sym typeface="Wingdings" panose="05000000000000000000" pitchFamily="2" charset="2"/>
              </a:rPr>
              <a:t>OWL es W3C recomendación desde 2004</a:t>
            </a:r>
          </a:p>
          <a:p>
            <a:endParaRPr lang="es-ES" dirty="0" smtClean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37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Ejercicio 2_2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425698"/>
            <a:ext cx="7315200" cy="5612140"/>
          </a:xfrm>
        </p:spPr>
        <p:txBody>
          <a:bodyPr>
            <a:normAutofit/>
          </a:bodyPr>
          <a:lstStyle/>
          <a:p>
            <a:r>
              <a:rPr lang="en-US" dirty="0" err="1" smtClean="0"/>
              <a:t>Abrir</a:t>
            </a:r>
            <a:r>
              <a:rPr lang="en-US" dirty="0" smtClean="0"/>
              <a:t> la </a:t>
            </a:r>
            <a:r>
              <a:rPr lang="en-US" dirty="0" err="1" smtClean="0"/>
              <a:t>herramienta</a:t>
            </a:r>
            <a:r>
              <a:rPr lang="en-US" dirty="0" smtClean="0"/>
              <a:t> </a:t>
            </a:r>
            <a:r>
              <a:rPr lang="en-US" dirty="0" err="1" smtClean="0"/>
              <a:t>Protege</a:t>
            </a:r>
            <a:endParaRPr lang="en-US" dirty="0" smtClean="0"/>
          </a:p>
          <a:p>
            <a:pPr lvl="1"/>
            <a:r>
              <a:rPr lang="es-ES" dirty="0" err="1" smtClean="0"/>
              <a:t>Ontology</a:t>
            </a:r>
            <a:r>
              <a:rPr lang="es-ES" dirty="0" smtClean="0"/>
              <a:t> IRI: </a:t>
            </a:r>
            <a:r>
              <a:rPr lang="es-ES" dirty="0">
                <a:hlinkClick r:id="rId4"/>
              </a:rPr>
              <a:t>http://</a:t>
            </a:r>
            <a:r>
              <a:rPr lang="es-ES" dirty="0" smtClean="0">
                <a:hlinkClick r:id="rId4"/>
              </a:rPr>
              <a:t>ciff.curso2015/ontologies/owl/socialNetwork</a:t>
            </a:r>
            <a:endParaRPr lang="es-ES" dirty="0" smtClean="0"/>
          </a:p>
          <a:p>
            <a:pPr lvl="1"/>
            <a:r>
              <a:rPr lang="es-ES" dirty="0" err="1" smtClean="0"/>
              <a:t>version</a:t>
            </a:r>
            <a:r>
              <a:rPr lang="es-ES" dirty="0"/>
              <a:t> IRI: http://ciff.curso2015/ontologies/owl/socialNetwork/0.0.1</a:t>
            </a:r>
            <a:endParaRPr lang="es-ES" dirty="0" smtClean="0"/>
          </a:p>
          <a:p>
            <a:r>
              <a:rPr lang="es-ES" dirty="0" smtClean="0"/>
              <a:t>Todas </a:t>
            </a:r>
            <a:r>
              <a:rPr lang="es-ES" dirty="0"/>
              <a:t>las </a:t>
            </a:r>
            <a:r>
              <a:rPr lang="es-ES" dirty="0" err="1"/>
              <a:t>URIs</a:t>
            </a:r>
            <a:r>
              <a:rPr lang="es-ES" dirty="0"/>
              <a:t> creadas tendrán como base </a:t>
            </a:r>
            <a:r>
              <a:rPr lang="es-ES" dirty="0">
                <a:hlinkClick r:id="rId4"/>
              </a:rPr>
              <a:t>http://</a:t>
            </a:r>
            <a:r>
              <a:rPr lang="es-ES" dirty="0" smtClean="0">
                <a:hlinkClick r:id="rId4"/>
              </a:rPr>
              <a:t>ciff.curso2015/ontologies/owl/socialNetwork</a:t>
            </a:r>
            <a:r>
              <a:rPr lang="es-ES" dirty="0" smtClean="0"/>
              <a:t> </a:t>
            </a:r>
          </a:p>
          <a:p>
            <a:r>
              <a:rPr lang="es-ES" dirty="0" smtClean="0"/>
              <a:t>Pistas</a:t>
            </a:r>
          </a:p>
          <a:p>
            <a:pPr lvl="1"/>
            <a:r>
              <a:rPr lang="es-ES" dirty="0" smtClean="0"/>
              <a:t>Hay que crear clases, propiedades, rellenar los dominios y rangos de las propiedades, crear individuos y rellenar las propiedades.</a:t>
            </a:r>
          </a:p>
        </p:txBody>
      </p:sp>
    </p:spTree>
    <p:extLst>
      <p:ext uri="{BB962C8B-B14F-4D97-AF65-F5344CB8AC3E}">
        <p14:creationId xmlns:p14="http://schemas.microsoft.com/office/powerpoint/2010/main" val="272434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Ejercicio 2_2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425698"/>
            <a:ext cx="7315200" cy="5612140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Crear las siguientes clases y subclases</a:t>
            </a:r>
          </a:p>
          <a:p>
            <a:pPr lvl="1"/>
            <a:r>
              <a:rPr lang="es-ES" dirty="0" smtClean="0"/>
              <a:t>La clase Usuario puede ser de dos tipo: Usuario de Twitter o Usuario de Facebook</a:t>
            </a:r>
            <a:endParaRPr lang="es-ES" dirty="0"/>
          </a:p>
          <a:p>
            <a:pPr lvl="1"/>
            <a:r>
              <a:rPr lang="es-ES" dirty="0" smtClean="0"/>
              <a:t>Un </a:t>
            </a:r>
            <a:r>
              <a:rPr lang="es-ES" dirty="0"/>
              <a:t>Post puede ser de dos tipos: Un Tweet o un Publicación (de </a:t>
            </a:r>
            <a:r>
              <a:rPr lang="es-ES" dirty="0" err="1"/>
              <a:t>facebook</a:t>
            </a:r>
            <a:r>
              <a:rPr lang="es-ES" dirty="0" smtClean="0"/>
              <a:t>)</a:t>
            </a:r>
          </a:p>
          <a:p>
            <a:pPr lvl="1"/>
            <a:r>
              <a:rPr lang="es-ES_tradnl" dirty="0"/>
              <a:t>Un Canal </a:t>
            </a:r>
            <a:r>
              <a:rPr lang="es-ES_tradnl" dirty="0" smtClean="0"/>
              <a:t>para albergar post</a:t>
            </a:r>
          </a:p>
          <a:p>
            <a:pPr lvl="1"/>
            <a:r>
              <a:rPr lang="es-ES_tradnl" dirty="0" smtClean="0"/>
              <a:t>Entidad </a:t>
            </a:r>
            <a:r>
              <a:rPr lang="es-ES_tradnl" dirty="0"/>
              <a:t>(entendida como una clase que almacena entidades de tipo persona) puede ser de tipo Persona o de tipo </a:t>
            </a:r>
            <a:r>
              <a:rPr lang="es-ES_tradnl" dirty="0" smtClean="0"/>
              <a:t>Empresa</a:t>
            </a:r>
            <a:endParaRPr lang="es-ES" dirty="0" smtClean="0"/>
          </a:p>
          <a:p>
            <a:r>
              <a:rPr lang="es-ES" dirty="0" smtClean="0"/>
              <a:t>Crear las siguientes propiedades (con su dominio y rango)</a:t>
            </a:r>
          </a:p>
          <a:p>
            <a:pPr lvl="1"/>
            <a:r>
              <a:rPr lang="es-ES" dirty="0"/>
              <a:t>Un Usuario </a:t>
            </a:r>
            <a:r>
              <a:rPr lang="es-ES" dirty="0" smtClean="0"/>
              <a:t>tiene </a:t>
            </a:r>
            <a:r>
              <a:rPr lang="es-ES" dirty="0"/>
              <a:t>una </a:t>
            </a:r>
            <a:r>
              <a:rPr lang="es-ES" i="1" dirty="0"/>
              <a:t>cuenta de usuari</a:t>
            </a:r>
            <a:r>
              <a:rPr lang="es-ES" dirty="0"/>
              <a:t>o “</a:t>
            </a:r>
            <a:r>
              <a:rPr lang="es-ES" dirty="0" err="1"/>
              <a:t>user</a:t>
            </a:r>
            <a:r>
              <a:rPr lang="es-ES" dirty="0"/>
              <a:t> </a:t>
            </a:r>
            <a:r>
              <a:rPr lang="es-ES" dirty="0" err="1"/>
              <a:t>account</a:t>
            </a:r>
            <a:r>
              <a:rPr lang="es-ES" dirty="0" smtClean="0"/>
              <a:t>”</a:t>
            </a:r>
          </a:p>
          <a:p>
            <a:pPr lvl="1"/>
            <a:r>
              <a:rPr lang="es-ES" dirty="0"/>
              <a:t>Un Post tiene una </a:t>
            </a:r>
            <a:r>
              <a:rPr lang="es-ES" i="1" dirty="0"/>
              <a:t>fecha de </a:t>
            </a:r>
            <a:r>
              <a:rPr lang="es-ES" i="1" dirty="0" smtClean="0"/>
              <a:t>creación</a:t>
            </a:r>
          </a:p>
          <a:p>
            <a:pPr lvl="1"/>
            <a:r>
              <a:rPr lang="es-ES" dirty="0" smtClean="0"/>
              <a:t>Un </a:t>
            </a:r>
            <a:r>
              <a:rPr lang="es-ES" dirty="0"/>
              <a:t>Post tiene un </a:t>
            </a:r>
            <a:r>
              <a:rPr lang="es-ES" i="1" dirty="0"/>
              <a:t>contenido</a:t>
            </a:r>
          </a:p>
          <a:p>
            <a:pPr lvl="1"/>
            <a:r>
              <a:rPr lang="es-ES" dirty="0" smtClean="0"/>
              <a:t>Un </a:t>
            </a:r>
            <a:r>
              <a:rPr lang="es-ES" dirty="0"/>
              <a:t>Post </a:t>
            </a:r>
            <a:r>
              <a:rPr lang="es-ES" dirty="0" smtClean="0"/>
              <a:t>tiene </a:t>
            </a:r>
            <a:r>
              <a:rPr lang="es-ES" dirty="0"/>
              <a:t>un </a:t>
            </a:r>
            <a:r>
              <a:rPr lang="es-ES" i="1" dirty="0"/>
              <a:t>creador</a:t>
            </a:r>
            <a:r>
              <a:rPr lang="es-ES" dirty="0"/>
              <a:t> que es de tipo </a:t>
            </a:r>
            <a:r>
              <a:rPr lang="es-ES" dirty="0" smtClean="0"/>
              <a:t>Usuario</a:t>
            </a:r>
          </a:p>
          <a:p>
            <a:pPr lvl="1"/>
            <a:r>
              <a:rPr lang="es-ES" dirty="0"/>
              <a:t>Un Tweet tiene “</a:t>
            </a:r>
            <a:r>
              <a:rPr lang="es-ES" i="1" dirty="0" err="1"/>
              <a:t>retweets</a:t>
            </a:r>
            <a:r>
              <a:rPr lang="es-ES" dirty="0"/>
              <a:t>” que es un numero entero</a:t>
            </a:r>
          </a:p>
          <a:p>
            <a:pPr lvl="1"/>
            <a:r>
              <a:rPr lang="es-ES" dirty="0"/>
              <a:t>Una Publicación tiene “</a:t>
            </a:r>
            <a:r>
              <a:rPr lang="es-ES" i="1" dirty="0" err="1"/>
              <a:t>likes</a:t>
            </a:r>
            <a:r>
              <a:rPr lang="es-ES" dirty="0"/>
              <a:t>” que es un numero entero</a:t>
            </a:r>
          </a:p>
          <a:p>
            <a:pPr lvl="1"/>
            <a:r>
              <a:rPr lang="es-ES" dirty="0"/>
              <a:t>Un Usuario de Twitter tiene “</a:t>
            </a:r>
            <a:r>
              <a:rPr lang="es-ES" i="1" dirty="0" err="1"/>
              <a:t>followers</a:t>
            </a:r>
            <a:r>
              <a:rPr lang="es-ES" dirty="0"/>
              <a:t>” de tipo usuario de Twitter</a:t>
            </a:r>
          </a:p>
          <a:p>
            <a:pPr lvl="1"/>
            <a:r>
              <a:rPr lang="es-ES" dirty="0"/>
              <a:t>Un Usuario de Facebook tiene “</a:t>
            </a:r>
            <a:r>
              <a:rPr lang="es-ES" i="1" dirty="0" err="1"/>
              <a:t>friends</a:t>
            </a:r>
            <a:r>
              <a:rPr lang="es-ES" dirty="0"/>
              <a:t>” de tipo usuario de Facebook</a:t>
            </a:r>
          </a:p>
          <a:p>
            <a:pPr lvl="1"/>
            <a:r>
              <a:rPr lang="es-ES" dirty="0"/>
              <a:t>Un Canal </a:t>
            </a:r>
            <a:r>
              <a:rPr lang="es-ES" i="1" dirty="0"/>
              <a:t>almacena</a:t>
            </a:r>
            <a:r>
              <a:rPr lang="es-ES" dirty="0"/>
              <a:t> Tweets y Publicaciones</a:t>
            </a:r>
          </a:p>
          <a:p>
            <a:pPr lvl="1"/>
            <a:r>
              <a:rPr lang="es-ES" dirty="0"/>
              <a:t>Un Canal </a:t>
            </a:r>
            <a:r>
              <a:rPr lang="es-ES" i="1" dirty="0"/>
              <a:t>es representado</a:t>
            </a:r>
            <a:r>
              <a:rPr lang="es-ES" dirty="0"/>
              <a:t> por </a:t>
            </a:r>
            <a:r>
              <a:rPr lang="es-ES" dirty="0" smtClean="0"/>
              <a:t>Entidades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5884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Ejercicio 2_2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idx="1"/>
          </p:nvPr>
        </p:nvSpPr>
        <p:spPr>
          <a:xfrm>
            <a:off x="3869268" y="425698"/>
            <a:ext cx="7315200" cy="5612140"/>
          </a:xfrm>
        </p:spPr>
        <p:txBody>
          <a:bodyPr>
            <a:normAutofit fontScale="92500" lnSpcReduction="20000"/>
          </a:bodyPr>
          <a:lstStyle/>
          <a:p>
            <a:r>
              <a:rPr lang="es-ES_tradnl" dirty="0" smtClean="0"/>
              <a:t>Añadir los siguientes individuos y rellena sus propiedades:</a:t>
            </a:r>
          </a:p>
          <a:p>
            <a:pPr lvl="1"/>
            <a:r>
              <a:rPr lang="es-ES" dirty="0"/>
              <a:t>tweet111 es una instancia de Tweet</a:t>
            </a:r>
          </a:p>
          <a:p>
            <a:pPr lvl="1"/>
            <a:r>
              <a:rPr lang="es-ES" dirty="0"/>
              <a:t>el usuario211 es una instancia de Usuario de Twitter</a:t>
            </a:r>
          </a:p>
          <a:p>
            <a:pPr lvl="1"/>
            <a:r>
              <a:rPr lang="es-ES" dirty="0"/>
              <a:t>el usuario211 tiene cuenta de usuario “@pepe”</a:t>
            </a:r>
          </a:p>
          <a:p>
            <a:pPr lvl="1"/>
            <a:r>
              <a:rPr lang="es-ES" dirty="0"/>
              <a:t>el tweet111 tiene el creador user211</a:t>
            </a:r>
          </a:p>
          <a:p>
            <a:pPr lvl="1"/>
            <a:r>
              <a:rPr lang="es-ES" dirty="0"/>
              <a:t>el tweet111 se creo el 12/03/2015</a:t>
            </a:r>
          </a:p>
          <a:p>
            <a:pPr lvl="1"/>
            <a:r>
              <a:rPr lang="es-ES" dirty="0"/>
              <a:t>el tweet111 tiene el contenido "Un tweet de Joaquín Sabina</a:t>
            </a:r>
            <a:r>
              <a:rPr lang="es-ES" dirty="0" smtClean="0"/>
              <a:t>“</a:t>
            </a:r>
            <a:endParaRPr lang="es-ES_tradnl" dirty="0" smtClean="0"/>
          </a:p>
          <a:p>
            <a:pPr lvl="1"/>
            <a:r>
              <a:rPr lang="es-ES" dirty="0" smtClean="0"/>
              <a:t>el user201 es una instancia de tipo Usuario de Facebook</a:t>
            </a:r>
          </a:p>
          <a:p>
            <a:pPr lvl="1"/>
            <a:r>
              <a:rPr lang="es-ES" dirty="0"/>
              <a:t>el user201 tiene cuenta de usuario “</a:t>
            </a:r>
            <a:r>
              <a:rPr lang="es-ES" dirty="0" err="1"/>
              <a:t>er_Antonio</a:t>
            </a:r>
            <a:r>
              <a:rPr lang="es-ES" dirty="0" smtClean="0"/>
              <a:t>”</a:t>
            </a:r>
          </a:p>
          <a:p>
            <a:pPr lvl="1"/>
            <a:r>
              <a:rPr lang="es-ES" dirty="0" smtClean="0"/>
              <a:t>el user202 es una instancia de tipo Usuario de Facebook </a:t>
            </a:r>
          </a:p>
          <a:p>
            <a:pPr lvl="1"/>
            <a:r>
              <a:rPr lang="es-ES" dirty="0"/>
              <a:t>el </a:t>
            </a:r>
            <a:r>
              <a:rPr lang="es-ES" dirty="0" smtClean="0"/>
              <a:t>user202 </a:t>
            </a:r>
            <a:r>
              <a:rPr lang="es-ES" dirty="0"/>
              <a:t>tiene cuenta de usuario </a:t>
            </a:r>
            <a:r>
              <a:rPr lang="es-ES" dirty="0" smtClean="0"/>
              <a:t>“pecosa”</a:t>
            </a:r>
          </a:p>
          <a:p>
            <a:pPr lvl="1"/>
            <a:r>
              <a:rPr lang="es-ES" dirty="0" smtClean="0"/>
              <a:t>el user202 tiene como “</a:t>
            </a:r>
            <a:r>
              <a:rPr lang="es-ES" dirty="0" err="1" smtClean="0"/>
              <a:t>friend</a:t>
            </a:r>
            <a:r>
              <a:rPr lang="es-ES" dirty="0" smtClean="0"/>
              <a:t>” al user202</a:t>
            </a:r>
          </a:p>
          <a:p>
            <a:pPr lvl="1"/>
            <a:r>
              <a:rPr lang="es-ES" dirty="0" smtClean="0"/>
              <a:t>el fb101 es una instancia de Publicación</a:t>
            </a:r>
          </a:p>
          <a:p>
            <a:pPr lvl="1"/>
            <a:r>
              <a:rPr lang="es-ES" dirty="0" smtClean="0"/>
              <a:t>el fb101 </a:t>
            </a:r>
            <a:r>
              <a:rPr lang="es-ES" dirty="0"/>
              <a:t>tiene el creador </a:t>
            </a:r>
            <a:r>
              <a:rPr lang="es-ES" dirty="0" smtClean="0"/>
              <a:t>user201</a:t>
            </a:r>
            <a:endParaRPr lang="es-ES" dirty="0"/>
          </a:p>
          <a:p>
            <a:pPr lvl="1"/>
            <a:r>
              <a:rPr lang="es-ES" dirty="0"/>
              <a:t>el fb101</a:t>
            </a:r>
            <a:r>
              <a:rPr lang="es-ES" dirty="0" smtClean="0"/>
              <a:t> </a:t>
            </a:r>
            <a:r>
              <a:rPr lang="es-ES" dirty="0"/>
              <a:t>se creo el </a:t>
            </a:r>
            <a:r>
              <a:rPr lang="es-ES" dirty="0" smtClean="0"/>
              <a:t>12/02/2015</a:t>
            </a:r>
          </a:p>
          <a:p>
            <a:pPr lvl="1"/>
            <a:r>
              <a:rPr lang="es-ES" dirty="0"/>
              <a:t>el fb101 tiene el contenido "Un </a:t>
            </a:r>
            <a:r>
              <a:rPr lang="es-ES" dirty="0" smtClean="0"/>
              <a:t>post sobre </a:t>
            </a:r>
            <a:r>
              <a:rPr lang="es-ES" dirty="0" err="1" smtClean="0"/>
              <a:t>Joaquin</a:t>
            </a:r>
            <a:r>
              <a:rPr lang="es-ES" dirty="0" smtClean="0"/>
              <a:t> Sabina“</a:t>
            </a:r>
          </a:p>
          <a:p>
            <a:pPr lvl="1"/>
            <a:r>
              <a:rPr lang="es-ES" dirty="0"/>
              <a:t>el fb101 tiene </a:t>
            </a:r>
            <a:r>
              <a:rPr lang="es-ES" dirty="0" smtClean="0"/>
              <a:t>123 “</a:t>
            </a:r>
            <a:r>
              <a:rPr lang="es-ES" dirty="0" err="1" smtClean="0"/>
              <a:t>likes</a:t>
            </a:r>
            <a:r>
              <a:rPr lang="es-ES" dirty="0" smtClean="0"/>
              <a:t>”</a:t>
            </a:r>
          </a:p>
          <a:p>
            <a:pPr lvl="1"/>
            <a:r>
              <a:rPr lang="es-ES" dirty="0" smtClean="0"/>
              <a:t>Joaquín </a:t>
            </a:r>
            <a:r>
              <a:rPr lang="es-ES" dirty="0"/>
              <a:t>Sabina es una </a:t>
            </a:r>
            <a:r>
              <a:rPr lang="es-ES" dirty="0" smtClean="0"/>
              <a:t>instancia de Persona</a:t>
            </a:r>
          </a:p>
          <a:p>
            <a:pPr lvl="1"/>
            <a:r>
              <a:rPr lang="es-ES" dirty="0"/>
              <a:t>el </a:t>
            </a:r>
            <a:r>
              <a:rPr lang="es-ES" dirty="0" smtClean="0"/>
              <a:t>p301 es una instancia de Canal</a:t>
            </a:r>
          </a:p>
          <a:p>
            <a:pPr lvl="1"/>
            <a:r>
              <a:rPr lang="es-ES" dirty="0" smtClean="0"/>
              <a:t>el p301 contiene al fb101 y al tweet111</a:t>
            </a:r>
          </a:p>
          <a:p>
            <a:pPr lvl="1"/>
            <a:r>
              <a:rPr lang="es-ES" dirty="0" smtClean="0"/>
              <a:t>el p301 esta representado por “</a:t>
            </a:r>
            <a:r>
              <a:rPr lang="es-ES" dirty="0" err="1" smtClean="0"/>
              <a:t>Joaquin</a:t>
            </a:r>
            <a:r>
              <a:rPr lang="es-ES" dirty="0" smtClean="0"/>
              <a:t> Sabina”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40394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Referencias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sz="2400" dirty="0">
                <a:hlinkClick r:id="rId2"/>
              </a:rPr>
              <a:t>[1] http://www.w3.org/TR/rdf11-concepts</a:t>
            </a:r>
            <a:r>
              <a:rPr lang="es-ES" sz="2400" dirty="0" smtClean="0">
                <a:hlinkClick r:id="rId2"/>
              </a:rPr>
              <a:t>/</a:t>
            </a:r>
          </a:p>
          <a:p>
            <a:r>
              <a:rPr lang="es-ES" sz="2400" dirty="0">
                <a:hlinkClick r:id="rId2"/>
              </a:rPr>
              <a:t>[2] http://www.w3.org/TR/rdf-syntax-grammar</a:t>
            </a:r>
            <a:r>
              <a:rPr lang="es-ES" sz="2400" dirty="0" smtClean="0">
                <a:hlinkClick r:id="rId2"/>
              </a:rPr>
              <a:t>/</a:t>
            </a:r>
          </a:p>
          <a:p>
            <a:r>
              <a:rPr lang="es-ES" sz="2400" dirty="0" smtClean="0">
                <a:hlinkClick r:id="rId2"/>
              </a:rPr>
              <a:t>[3] http</a:t>
            </a:r>
            <a:r>
              <a:rPr lang="es-ES" sz="2400" dirty="0">
                <a:hlinkClick r:id="rId2"/>
              </a:rPr>
              <a:t>://www.w3.org/TR/rdf-schema/</a:t>
            </a:r>
          </a:p>
          <a:p>
            <a:r>
              <a:rPr lang="es-ES" sz="2400" dirty="0">
                <a:hlinkClick r:id="rId2"/>
              </a:rPr>
              <a:t>[4] http://www.w3.org/TR/owl2-overview</a:t>
            </a:r>
            <a:r>
              <a:rPr lang="es-ES" sz="2400" dirty="0" smtClean="0">
                <a:hlinkClick r:id="rId2"/>
              </a:rPr>
              <a:t>/</a:t>
            </a:r>
          </a:p>
          <a:p>
            <a:r>
              <a:rPr lang="es-ES" sz="2400" dirty="0">
                <a:hlinkClick r:id="rId2"/>
              </a:rPr>
              <a:t>[5] http://www.w3.org/TR/owl-ref/#Property</a:t>
            </a:r>
          </a:p>
          <a:p>
            <a:r>
              <a:rPr lang="es-ES" sz="2400" dirty="0" smtClean="0">
                <a:hlinkClick r:id="rId2"/>
              </a:rPr>
              <a:t>http</a:t>
            </a:r>
            <a:r>
              <a:rPr lang="es-ES" sz="2400" dirty="0">
                <a:hlinkClick r:id="rId2"/>
              </a:rPr>
              <a:t>://es.slideshare.net/francisco.cifuentes/curso-ontologas-modelando-en-er-y-rdf-schema</a:t>
            </a:r>
            <a:r>
              <a:rPr lang="es-ES" sz="2000" dirty="0" smtClean="0"/>
              <a:t>.</a:t>
            </a:r>
          </a:p>
          <a:p>
            <a:r>
              <a:rPr lang="es-ES" dirty="0">
                <a:hlinkClick r:id="rId3"/>
              </a:rPr>
              <a:t>http://www.w3.org/TR/rdf11-mt/#</a:t>
            </a:r>
            <a:r>
              <a:rPr lang="es-ES" dirty="0" smtClean="0">
                <a:hlinkClick r:id="rId3"/>
              </a:rPr>
              <a:t>rdfs-entailment</a:t>
            </a:r>
            <a:endParaRPr lang="es-ES" dirty="0" smtClean="0"/>
          </a:p>
          <a:p>
            <a:r>
              <a:rPr lang="es-ES" dirty="0">
                <a:hlinkClick r:id="rId4"/>
              </a:rPr>
              <a:t>http://www.w3.org/TR/2000/CR-rdf-schema-20000327</a:t>
            </a:r>
            <a:r>
              <a:rPr lang="es-ES" dirty="0" smtClean="0">
                <a:hlinkClick r:id="rId4"/>
              </a:rPr>
              <a:t>/</a:t>
            </a:r>
            <a:endParaRPr lang="es-ES" dirty="0" smtClean="0"/>
          </a:p>
          <a:p>
            <a:r>
              <a:rPr lang="es-ES" dirty="0">
                <a:hlinkClick r:id="rId5"/>
              </a:rPr>
              <a:t>http://www.gsi.dit.upm.es/~</a:t>
            </a:r>
            <a:r>
              <a:rPr lang="es-ES" dirty="0" smtClean="0">
                <a:hlinkClick r:id="rId5"/>
              </a:rPr>
              <a:t>gfer/ssii/RDFS.pdf</a:t>
            </a:r>
            <a:endParaRPr lang="es-ES" dirty="0" smtClean="0"/>
          </a:p>
          <a:p>
            <a:r>
              <a:rPr lang="es-ES" dirty="0"/>
              <a:t>http://milicicvuk.com/blog/2011/07/16/problems-of-the-rdf-model-literals/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1661623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Un vocabulario para generar vocabularios de tripletas RDF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45" y="2165265"/>
            <a:ext cx="3048000" cy="276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66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Ejemplo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12" name="Marcador de contenido 2"/>
          <p:cNvSpPr>
            <a:spLocks noGrp="1"/>
          </p:cNvSpPr>
          <p:nvPr>
            <p:ph idx="1"/>
          </p:nvPr>
        </p:nvSpPr>
        <p:spPr>
          <a:xfrm>
            <a:off x="3664877" y="915691"/>
            <a:ext cx="7466388" cy="5676158"/>
          </a:xfrm>
          <a:solidFill>
            <a:schemeClr val="bg1"/>
          </a:solidFill>
        </p:spPr>
        <p:txBody>
          <a:bodyPr>
            <a:normAutofit/>
          </a:bodyPr>
          <a:lstStyle/>
          <a:p>
            <a:pPr lvl="0"/>
            <a:endParaRPr lang="en-US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0"/>
            <a:endParaRPr lang="en-US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es-E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4300116" y="2875044"/>
            <a:ext cx="22098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 smtClean="0"/>
              <a:t>example:</a:t>
            </a:r>
            <a:r>
              <a:rPr lang="es-ES_tradnl" dirty="0" err="1"/>
              <a:t>J</a:t>
            </a:r>
            <a:r>
              <a:rPr lang="es-ES_tradnl" dirty="0" err="1" smtClean="0"/>
              <a:t>uan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9357748" y="2820811"/>
            <a:ext cx="2404191" cy="7557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 smtClean="0"/>
              <a:t>example:Pedro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7025943" y="4213345"/>
            <a:ext cx="3028017" cy="7557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 smtClean="0"/>
              <a:t>example:Valparaiso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4646429" y="5545351"/>
            <a:ext cx="1517174" cy="5828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/>
              <a:t>1945-02-01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7781365" y="6008976"/>
            <a:ext cx="1517174" cy="5828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/>
              <a:t>501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669117" y="392352"/>
            <a:ext cx="68185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err="1" smtClean="0"/>
              <a:t>example</a:t>
            </a:r>
            <a:r>
              <a:rPr lang="es-ES" dirty="0" smtClean="0"/>
              <a:t>:”http://curso2015.campusciff/</a:t>
            </a:r>
            <a:r>
              <a:rPr lang="es-ES" dirty="0" err="1" smtClean="0"/>
              <a:t>ontologies</a:t>
            </a:r>
            <a:r>
              <a:rPr lang="es-ES" dirty="0" smtClean="0"/>
              <a:t>/sesion2/</a:t>
            </a:r>
            <a:r>
              <a:rPr lang="es-ES" dirty="0" err="1" smtClean="0"/>
              <a:t>example</a:t>
            </a:r>
            <a:r>
              <a:rPr lang="es-ES" dirty="0" smtClean="0"/>
              <a:t>”</a:t>
            </a:r>
          </a:p>
          <a:p>
            <a:r>
              <a:rPr lang="en-US" dirty="0" err="1" smtClean="0"/>
              <a:t>rdf</a:t>
            </a:r>
            <a:r>
              <a:rPr lang="en-US" dirty="0"/>
              <a:t>:</a:t>
            </a:r>
            <a:r>
              <a:rPr lang="en-US" dirty="0" smtClean="0"/>
              <a:t>"http://www.w3.org/1999/02/22-rdf-syntax-ns#"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6828931" y="1192615"/>
            <a:ext cx="262822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 smtClean="0"/>
              <a:t>example:Persona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0"/>
            <a:endCxn id="11" idx="2"/>
          </p:cNvCxnSpPr>
          <p:nvPr/>
        </p:nvCxnSpPr>
        <p:spPr>
          <a:xfrm flipV="1">
            <a:off x="5405016" y="1573615"/>
            <a:ext cx="1423915" cy="130142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623579" y="2039663"/>
            <a:ext cx="98678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dirty="0" err="1" smtClean="0"/>
              <a:t>rdf:type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6" idx="0"/>
            <a:endCxn id="11" idx="6"/>
          </p:cNvCxnSpPr>
          <p:nvPr/>
        </p:nvCxnSpPr>
        <p:spPr>
          <a:xfrm flipH="1" flipV="1">
            <a:off x="9457151" y="1573615"/>
            <a:ext cx="1102693" cy="124719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307066" y="2039244"/>
            <a:ext cx="98678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dirty="0" err="1" smtClean="0"/>
              <a:t>rdf:type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5" idx="6"/>
            <a:endCxn id="6" idx="2"/>
          </p:cNvCxnSpPr>
          <p:nvPr/>
        </p:nvCxnSpPr>
        <p:spPr>
          <a:xfrm flipV="1">
            <a:off x="6509916" y="3198663"/>
            <a:ext cx="2847832" cy="5738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880118" y="2975348"/>
            <a:ext cx="19735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dirty="0" err="1" smtClean="0"/>
              <a:t>example:tieneHijo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5" idx="6"/>
            <a:endCxn id="7" idx="0"/>
          </p:cNvCxnSpPr>
          <p:nvPr/>
        </p:nvCxnSpPr>
        <p:spPr>
          <a:xfrm>
            <a:off x="6509916" y="3256044"/>
            <a:ext cx="2030036" cy="9573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63855" y="3584414"/>
            <a:ext cx="177609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dirty="0" err="1" smtClean="0"/>
              <a:t>example:viveEn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5" idx="4"/>
            <a:endCxn id="8" idx="0"/>
          </p:cNvCxnSpPr>
          <p:nvPr/>
        </p:nvCxnSpPr>
        <p:spPr>
          <a:xfrm>
            <a:off x="5405016" y="3637044"/>
            <a:ext cx="0" cy="190830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885141" y="4591196"/>
            <a:ext cx="271000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dirty="0" err="1" smtClean="0"/>
              <a:t>example:fechaNacimiento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7" idx="4"/>
            <a:endCxn id="9" idx="0"/>
          </p:cNvCxnSpPr>
          <p:nvPr/>
        </p:nvCxnSpPr>
        <p:spPr>
          <a:xfrm>
            <a:off x="8539952" y="4969048"/>
            <a:ext cx="0" cy="103992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515525" y="5304346"/>
            <a:ext cx="230412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dirty="0" err="1" smtClean="0"/>
              <a:t>example:codigoPostal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047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Introducción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12" name="Marcador de contenido 2"/>
          <p:cNvSpPr>
            <a:spLocks noGrp="1"/>
          </p:cNvSpPr>
          <p:nvPr>
            <p:ph idx="1"/>
          </p:nvPr>
        </p:nvSpPr>
        <p:spPr>
          <a:xfrm>
            <a:off x="3664877" y="501041"/>
            <a:ext cx="7466388" cy="6225436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/>
              <a:t>RDF: </a:t>
            </a:r>
            <a:r>
              <a:rPr lang="en-US" dirty="0" err="1" smtClean="0"/>
              <a:t>vocabulario</a:t>
            </a:r>
            <a:r>
              <a:rPr lang="en-US" dirty="0" smtClean="0"/>
              <a:t> </a:t>
            </a:r>
            <a:r>
              <a:rPr lang="es-ES_tradnl" dirty="0" smtClean="0"/>
              <a:t>focalizado en descripción de  recursos:</a:t>
            </a:r>
          </a:p>
          <a:p>
            <a:pPr lvl="1"/>
            <a:r>
              <a:rPr lang="es-ES_tradnl" dirty="0"/>
              <a:t>D</a:t>
            </a:r>
            <a:r>
              <a:rPr lang="es-ES_tradnl" dirty="0" smtClean="0"/>
              <a:t>escribir recursos (datos o instancias)</a:t>
            </a:r>
          </a:p>
          <a:p>
            <a:pPr marL="960120" lvl="2" indent="0">
              <a:buNone/>
            </a:pPr>
            <a:r>
              <a:rPr lang="en-US" dirty="0"/>
              <a:t>&lt;</a:t>
            </a:r>
            <a:r>
              <a:rPr lang="en-US" dirty="0" err="1"/>
              <a:t>rdf:Description</a:t>
            </a:r>
            <a:r>
              <a:rPr lang="en-US" dirty="0"/>
              <a:t> </a:t>
            </a:r>
            <a:r>
              <a:rPr lang="en-US" dirty="0" err="1"/>
              <a:t>rdf:about</a:t>
            </a:r>
            <a:r>
              <a:rPr lang="en-US" dirty="0"/>
              <a:t>="http://example.org/thing"&gt; </a:t>
            </a:r>
          </a:p>
          <a:p>
            <a:pPr marL="1417320" lvl="3" indent="0">
              <a:buNone/>
            </a:pPr>
            <a:r>
              <a:rPr lang="en-US" dirty="0" smtClean="0"/>
              <a:t>&lt;</a:t>
            </a:r>
            <a:r>
              <a:rPr lang="en-US" dirty="0" err="1"/>
              <a:t>dc:title</a:t>
            </a:r>
            <a:r>
              <a:rPr lang="en-US" dirty="0"/>
              <a:t>&gt;A marvelous thing&lt;/</a:t>
            </a:r>
            <a:r>
              <a:rPr lang="en-US" dirty="0" err="1"/>
              <a:t>dc:title</a:t>
            </a:r>
            <a:r>
              <a:rPr lang="en-US" dirty="0"/>
              <a:t>&gt;</a:t>
            </a:r>
          </a:p>
          <a:p>
            <a:pPr marL="960120" lvl="2" indent="0">
              <a:buNone/>
            </a:pPr>
            <a:r>
              <a:rPr lang="en-US" dirty="0"/>
              <a:t>&lt;/</a:t>
            </a:r>
            <a:r>
              <a:rPr lang="en-US" dirty="0" err="1"/>
              <a:t>rdf:Description</a:t>
            </a:r>
            <a:r>
              <a:rPr lang="en-US" dirty="0"/>
              <a:t>&gt;</a:t>
            </a:r>
          </a:p>
          <a:p>
            <a:pPr lvl="1"/>
            <a:r>
              <a:rPr lang="es-ES_tradnl" dirty="0" smtClean="0"/>
              <a:t>Describir recursos </a:t>
            </a:r>
            <a:r>
              <a:rPr lang="es-ES_tradnl" dirty="0" err="1" smtClean="0"/>
              <a:t>tipados</a:t>
            </a:r>
            <a:r>
              <a:rPr lang="es-ES_tradnl" dirty="0" smtClean="0"/>
              <a:t> (incluyen entre sus descripciones el tipo)</a:t>
            </a:r>
            <a:endParaRPr lang="es-ES_tradnl" dirty="0" smtClean="0">
              <a:sym typeface="Wingdings" panose="05000000000000000000" pitchFamily="2" charset="2"/>
            </a:endParaRPr>
          </a:p>
          <a:p>
            <a:pPr marL="960120" lvl="2" indent="0">
              <a:buNone/>
            </a:pPr>
            <a:r>
              <a:rPr lang="en-US" dirty="0"/>
              <a:t>&lt;</a:t>
            </a:r>
            <a:r>
              <a:rPr lang="en-US" dirty="0" err="1"/>
              <a:t>rdf:Description</a:t>
            </a:r>
            <a:r>
              <a:rPr lang="en-US" dirty="0"/>
              <a:t> </a:t>
            </a:r>
            <a:r>
              <a:rPr lang="en-US" dirty="0" err="1"/>
              <a:t>rdf:about</a:t>
            </a:r>
            <a:r>
              <a:rPr lang="en-US" dirty="0"/>
              <a:t>="http://example.org/thing"&gt; </a:t>
            </a:r>
            <a:endParaRPr lang="en-US" dirty="0" smtClean="0"/>
          </a:p>
          <a:p>
            <a:pPr marL="1417320" lvl="3" indent="0">
              <a:buNone/>
            </a:pPr>
            <a:r>
              <a:rPr lang="en-US" dirty="0" smtClean="0"/>
              <a:t>&lt;</a:t>
            </a:r>
            <a:r>
              <a:rPr lang="en-US" dirty="0" err="1"/>
              <a:t>rdf:type</a:t>
            </a:r>
            <a:r>
              <a:rPr lang="en-US" dirty="0"/>
              <a:t> </a:t>
            </a:r>
            <a:r>
              <a:rPr lang="en-US" dirty="0" err="1" smtClean="0"/>
              <a:t>rdf:resource</a:t>
            </a:r>
            <a:r>
              <a:rPr lang="en-US" dirty="0" smtClean="0"/>
              <a:t>=</a:t>
            </a:r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example.org/stuff/1.0/Document</a:t>
            </a:r>
            <a:r>
              <a:rPr lang="en-US" dirty="0" smtClean="0"/>
              <a:t>/&gt;</a:t>
            </a:r>
          </a:p>
          <a:p>
            <a:pPr marL="1417320" lvl="3" indent="0">
              <a:buNone/>
            </a:pPr>
            <a:r>
              <a:rPr lang="en-US" dirty="0" smtClean="0"/>
              <a:t>&lt;</a:t>
            </a:r>
            <a:r>
              <a:rPr lang="en-US" dirty="0" err="1"/>
              <a:t>dc:title</a:t>
            </a:r>
            <a:r>
              <a:rPr lang="en-US" dirty="0"/>
              <a:t>&gt;A marvelous thing&lt;/</a:t>
            </a:r>
            <a:r>
              <a:rPr lang="en-US" dirty="0" err="1"/>
              <a:t>dc:title</a:t>
            </a:r>
            <a:r>
              <a:rPr lang="en-US" dirty="0"/>
              <a:t>&gt;</a:t>
            </a:r>
            <a:endParaRPr lang="en-US" dirty="0" smtClean="0"/>
          </a:p>
          <a:p>
            <a:pPr marL="960120" lvl="2" indent="0">
              <a:buNone/>
            </a:pPr>
            <a:r>
              <a:rPr lang="en-US" dirty="0" smtClean="0"/>
              <a:t>&lt;/</a:t>
            </a:r>
            <a:r>
              <a:rPr lang="en-US" dirty="0" err="1"/>
              <a:t>rdf:Description</a:t>
            </a:r>
            <a:r>
              <a:rPr lang="en-US" dirty="0" smtClean="0"/>
              <a:t>&gt;</a:t>
            </a:r>
          </a:p>
          <a:p>
            <a:pPr marL="502920" lvl="1" indent="0">
              <a:buNone/>
            </a:pPr>
            <a:endParaRPr lang="es-ES_tradnl" dirty="0" smtClean="0"/>
          </a:p>
          <a:p>
            <a:pPr marL="960120" lvl="2" indent="0">
              <a:buNone/>
            </a:pPr>
            <a:r>
              <a:rPr lang="fr-FR" dirty="0" smtClean="0"/>
              <a:t> &lt;</a:t>
            </a:r>
            <a:r>
              <a:rPr lang="fr-FR" dirty="0" err="1" smtClean="0"/>
              <a:t>ex:Document</a:t>
            </a:r>
            <a:r>
              <a:rPr lang="fr-FR" dirty="0" smtClean="0"/>
              <a:t> </a:t>
            </a:r>
            <a:r>
              <a:rPr lang="fr-FR" dirty="0" err="1" smtClean="0"/>
              <a:t>rdf:about</a:t>
            </a:r>
            <a:r>
              <a:rPr lang="fr-FR" dirty="0" smtClean="0"/>
              <a:t>=</a:t>
            </a:r>
            <a:r>
              <a:rPr lang="fr-FR" dirty="0" smtClean="0">
                <a:hlinkClick r:id="rId5"/>
              </a:rPr>
              <a:t>« http://example.org/thing</a:t>
            </a:r>
            <a:r>
              <a:rPr lang="fr-FR" dirty="0" smtClean="0"/>
              <a:t> »&gt;</a:t>
            </a:r>
          </a:p>
          <a:p>
            <a:pPr marL="960120" lvl="2" indent="0">
              <a:buNone/>
            </a:pPr>
            <a:r>
              <a:rPr lang="fr-FR" dirty="0"/>
              <a:t>	</a:t>
            </a:r>
            <a:r>
              <a:rPr lang="fr-FR" dirty="0" smtClean="0"/>
              <a:t>&lt;</a:t>
            </a:r>
            <a:r>
              <a:rPr lang="fr-FR" dirty="0" err="1"/>
              <a:t>dc:title</a:t>
            </a:r>
            <a:r>
              <a:rPr lang="fr-FR" dirty="0"/>
              <a:t>&gt;A </a:t>
            </a:r>
            <a:r>
              <a:rPr lang="fr-FR" dirty="0" err="1"/>
              <a:t>marvelous</a:t>
            </a:r>
            <a:r>
              <a:rPr lang="fr-FR" dirty="0"/>
              <a:t> </a:t>
            </a:r>
            <a:r>
              <a:rPr lang="fr-FR" dirty="0" err="1"/>
              <a:t>thing</a:t>
            </a:r>
            <a:r>
              <a:rPr lang="fr-FR" dirty="0"/>
              <a:t>&lt;/</a:t>
            </a:r>
            <a:r>
              <a:rPr lang="fr-FR" dirty="0" err="1"/>
              <a:t>dc:title</a:t>
            </a:r>
            <a:r>
              <a:rPr lang="fr-FR" dirty="0"/>
              <a:t>&gt;</a:t>
            </a:r>
          </a:p>
          <a:p>
            <a:pPr marL="960120" lvl="2" indent="0">
              <a:buNone/>
            </a:pPr>
            <a:r>
              <a:rPr lang="fr-FR" dirty="0"/>
              <a:t>  &lt;/</a:t>
            </a:r>
            <a:r>
              <a:rPr lang="fr-FR" dirty="0" err="1"/>
              <a:t>ex:Document</a:t>
            </a:r>
            <a:r>
              <a:rPr lang="fr-FR" dirty="0"/>
              <a:t>&gt;</a:t>
            </a:r>
            <a:endParaRPr lang="es-ES_tradnl" dirty="0" smtClean="0"/>
          </a:p>
          <a:p>
            <a:pPr lvl="1"/>
            <a:r>
              <a:rPr lang="es-ES_tradnl" dirty="0" smtClean="0"/>
              <a:t>Definir </a:t>
            </a:r>
            <a:r>
              <a:rPr lang="es-ES_tradnl" dirty="0" smtClean="0"/>
              <a:t>propiedades</a:t>
            </a:r>
          </a:p>
          <a:p>
            <a:pPr lvl="2"/>
            <a:r>
              <a:rPr lang="es-ES_tradnl" dirty="0" smtClean="0"/>
              <a:t>&lt;</a:t>
            </a:r>
            <a:r>
              <a:rPr lang="es-ES_tradnl" dirty="0" err="1" smtClean="0"/>
              <a:t>rdf:Property</a:t>
            </a:r>
            <a:r>
              <a:rPr lang="es-ES_tradnl" dirty="0"/>
              <a:t> </a:t>
            </a:r>
            <a:r>
              <a:rPr lang="es-ES_tradnl" dirty="0" err="1" smtClean="0"/>
              <a:t>rdf:about</a:t>
            </a:r>
            <a:r>
              <a:rPr lang="es-ES_tradnl" dirty="0" smtClean="0"/>
              <a:t>=</a:t>
            </a:r>
            <a:r>
              <a:rPr lang="es-ES" dirty="0"/>
              <a:t> http://</a:t>
            </a:r>
            <a:r>
              <a:rPr lang="es-ES" dirty="0" smtClean="0"/>
              <a:t>curso2015.campusciff/ontologies/sesion2/example#tieneHijo/&gt;</a:t>
            </a:r>
            <a:endParaRPr lang="es-ES_tradnl" dirty="0" smtClean="0"/>
          </a:p>
          <a:p>
            <a:pPr lvl="1"/>
            <a:endParaRPr lang="es-ES_tradnl" dirty="0" smtClean="0"/>
          </a:p>
          <a:p>
            <a:endParaRPr lang="es-E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2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Introducción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12" name="Marcador de contenido 2"/>
          <p:cNvSpPr>
            <a:spLocks noGrp="1"/>
          </p:cNvSpPr>
          <p:nvPr>
            <p:ph idx="1"/>
          </p:nvPr>
        </p:nvSpPr>
        <p:spPr>
          <a:xfrm>
            <a:off x="3664877" y="915691"/>
            <a:ext cx="7466388" cy="5676158"/>
          </a:xfrm>
          <a:solidFill>
            <a:schemeClr val="bg1"/>
          </a:solidFill>
        </p:spPr>
        <p:txBody>
          <a:bodyPr>
            <a:normAutofit/>
          </a:bodyPr>
          <a:lstStyle/>
          <a:p>
            <a:pPr lvl="0"/>
            <a:r>
              <a:rPr lang="es-ES_tradnl" dirty="0" smtClean="0"/>
              <a:t>“RDF </a:t>
            </a:r>
            <a:r>
              <a:rPr lang="es-ES_tradnl" dirty="0" err="1" smtClean="0"/>
              <a:t>Vocabulary</a:t>
            </a:r>
            <a:r>
              <a:rPr lang="es-ES_tradnl" dirty="0" smtClean="0"/>
              <a:t>”, “RDFS”, “</a:t>
            </a:r>
            <a:r>
              <a:rPr lang="es-ES" dirty="0" smtClean="0">
                <a:sym typeface="Wingdings" panose="05000000000000000000" pitchFamily="2" charset="2"/>
              </a:rPr>
              <a:t>RDF-</a:t>
            </a:r>
            <a:r>
              <a:rPr lang="es-ES" dirty="0" err="1" smtClean="0">
                <a:sym typeface="Wingdings" panose="05000000000000000000" pitchFamily="2" charset="2"/>
              </a:rPr>
              <a:t>Schema</a:t>
            </a:r>
            <a:r>
              <a:rPr lang="es-ES" dirty="0" smtClean="0">
                <a:sym typeface="Wingdings" panose="05000000000000000000" pitchFamily="2" charset="2"/>
              </a:rPr>
              <a:t>” </a:t>
            </a:r>
            <a:r>
              <a:rPr lang="es-ES_tradnl" dirty="0" smtClean="0"/>
              <a:t>u oficialmente “RDF </a:t>
            </a:r>
            <a:r>
              <a:rPr lang="es-ES_tradnl" dirty="0" err="1"/>
              <a:t>Vocabulary</a:t>
            </a:r>
            <a:r>
              <a:rPr lang="es-ES_tradnl" dirty="0"/>
              <a:t> </a:t>
            </a:r>
            <a:r>
              <a:rPr lang="es-ES_tradnl" dirty="0" err="1"/>
              <a:t>Description</a:t>
            </a:r>
            <a:r>
              <a:rPr lang="es-ES_tradnl" dirty="0"/>
              <a:t> </a:t>
            </a:r>
            <a:r>
              <a:rPr lang="es-ES_tradnl" dirty="0" err="1"/>
              <a:t>Languje</a:t>
            </a:r>
            <a:r>
              <a:rPr lang="es-ES_tradnl" dirty="0" smtClean="0"/>
              <a:t>”</a:t>
            </a:r>
          </a:p>
          <a:p>
            <a:r>
              <a:rPr lang="es-ES_tradnl" dirty="0" smtClean="0"/>
              <a:t>RDFS: </a:t>
            </a:r>
            <a:r>
              <a:rPr lang="es-ES_tradnl" i="1" dirty="0" smtClean="0"/>
              <a:t>Vocabulario</a:t>
            </a:r>
            <a:r>
              <a:rPr lang="es-ES_tradnl" dirty="0" smtClean="0"/>
              <a:t> para incorporar la </a:t>
            </a:r>
            <a:r>
              <a:rPr lang="es-ES_tradnl" i="1" dirty="0" smtClean="0"/>
              <a:t>semántica</a:t>
            </a:r>
            <a:r>
              <a:rPr lang="es-ES_tradnl" dirty="0" smtClean="0"/>
              <a:t> de los datos RDF</a:t>
            </a:r>
          </a:p>
          <a:p>
            <a:pPr marL="640080" lvl="2">
              <a:spcBef>
                <a:spcPts val="1200"/>
              </a:spcBef>
              <a:spcAft>
                <a:spcPts val="0"/>
              </a:spcAft>
            </a:pPr>
            <a:r>
              <a:rPr lang="es-ES_tradnl" sz="1800" dirty="0" smtClean="0"/>
              <a:t>Vocabulario: </a:t>
            </a:r>
            <a:r>
              <a:rPr lang="es-ES_tradnl" sz="1800" dirty="0"/>
              <a:t>Conjunto de términos </a:t>
            </a:r>
            <a:r>
              <a:rPr lang="es-ES_tradnl" sz="1800" dirty="0" smtClean="0"/>
              <a:t>(</a:t>
            </a:r>
            <a:r>
              <a:rPr lang="es-ES" sz="1800" dirty="0" err="1" smtClean="0">
                <a:sym typeface="Wingdings" panose="05000000000000000000" pitchFamily="2" charset="2"/>
              </a:rPr>
              <a:t>rdfs:Class</a:t>
            </a:r>
            <a:r>
              <a:rPr lang="es-ES" sz="1800" dirty="0" smtClean="0">
                <a:sym typeface="Wingdings" panose="05000000000000000000" pitchFamily="2" charset="2"/>
              </a:rPr>
              <a:t>, </a:t>
            </a:r>
            <a:r>
              <a:rPr lang="es-ES_tradnl" sz="1800" dirty="0" err="1">
                <a:sym typeface="Wingdings" panose="05000000000000000000" pitchFamily="2" charset="2"/>
              </a:rPr>
              <a:t>rdfs:</a:t>
            </a:r>
            <a:r>
              <a:rPr lang="es-ES_tradnl" sz="1800" dirty="0" err="1"/>
              <a:t>subClassOF</a:t>
            </a:r>
            <a:r>
              <a:rPr lang="es-ES_tradnl" sz="1800" dirty="0"/>
              <a:t> y </a:t>
            </a:r>
            <a:r>
              <a:rPr lang="es-ES_tradnl" sz="1800" dirty="0" err="1"/>
              <a:t>rdfs</a:t>
            </a:r>
            <a:r>
              <a:rPr lang="es-ES_tradnl" sz="1800" dirty="0"/>
              <a:t>: </a:t>
            </a:r>
            <a:r>
              <a:rPr lang="es-ES_tradnl" sz="1800" dirty="0" err="1" smtClean="0"/>
              <a:t>subPropertyOf</a:t>
            </a:r>
            <a:r>
              <a:rPr lang="es-ES_tradnl" sz="1800" dirty="0" smtClean="0"/>
              <a:t>…)</a:t>
            </a:r>
          </a:p>
          <a:p>
            <a:pPr marL="640080" lvl="2">
              <a:spcBef>
                <a:spcPts val="1200"/>
              </a:spcBef>
              <a:spcAft>
                <a:spcPts val="0"/>
              </a:spcAft>
            </a:pPr>
            <a:r>
              <a:rPr lang="es-ES_tradnl" sz="1800" dirty="0" smtClean="0"/>
              <a:t>Semántica: Enriquecer los datos RDF añadiendo</a:t>
            </a:r>
            <a:r>
              <a:rPr lang="es-ES_tradnl" sz="1800" dirty="0" smtClean="0"/>
              <a:t>:</a:t>
            </a:r>
          </a:p>
          <a:p>
            <a:pPr lvl="2"/>
            <a:r>
              <a:rPr lang="es-ES" sz="1800" dirty="0"/>
              <a:t>Q</a:t>
            </a:r>
            <a:r>
              <a:rPr lang="es-ES" sz="1800" dirty="0" smtClean="0"/>
              <a:t>ue </a:t>
            </a:r>
            <a:r>
              <a:rPr lang="es-ES" sz="1800" dirty="0"/>
              <a:t>es exactamente cada sujeto-objeto de la </a:t>
            </a:r>
            <a:r>
              <a:rPr lang="es-ES" sz="1800" dirty="0" smtClean="0"/>
              <a:t>tripleta</a:t>
            </a:r>
          </a:p>
          <a:p>
            <a:pPr lvl="2"/>
            <a:r>
              <a:rPr lang="es-ES" sz="1800" dirty="0" smtClean="0"/>
              <a:t>Como son las relaciones entre sujeto-objeto</a:t>
            </a:r>
            <a:endParaRPr lang="en-US" sz="1800" dirty="0" smtClean="0"/>
          </a:p>
          <a:p>
            <a:endParaRPr lang="es-E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069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RDFS: Introducción</a:t>
            </a:r>
            <a:endParaRPr lang="es-ES" dirty="0"/>
          </a:p>
        </p:txBody>
      </p:sp>
      <p:pic>
        <p:nvPicPr>
          <p:cNvPr id="4" name="0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667" y="6037838"/>
            <a:ext cx="1298712" cy="1108022"/>
          </a:xfrm>
          <a:prstGeom prst="rect">
            <a:avLst/>
          </a:prstGeom>
        </p:spPr>
      </p:pic>
      <p:sp>
        <p:nvSpPr>
          <p:cNvPr id="12" name="Marcador de contenido 2"/>
          <p:cNvSpPr>
            <a:spLocks noGrp="1"/>
          </p:cNvSpPr>
          <p:nvPr>
            <p:ph idx="1"/>
          </p:nvPr>
        </p:nvSpPr>
        <p:spPr>
          <a:xfrm>
            <a:off x="3702455" y="590014"/>
            <a:ext cx="7466388" cy="5447824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s-ES" dirty="0">
                <a:sym typeface="Wingdings" panose="05000000000000000000" pitchFamily="2" charset="2"/>
              </a:rPr>
              <a:t>Introduce, formaliza y define el significado de los términos que define</a:t>
            </a:r>
          </a:p>
          <a:p>
            <a:pPr lvl="1"/>
            <a:r>
              <a:rPr lang="es-ES" sz="2000" dirty="0">
                <a:sym typeface="Wingdings" panose="05000000000000000000" pitchFamily="2" charset="2"/>
              </a:rPr>
              <a:t>Definir y describir clases (</a:t>
            </a:r>
            <a:r>
              <a:rPr lang="es-ES" sz="2000" dirty="0"/>
              <a:t>Clasificar los recursos en términos de su semántica o significado) </a:t>
            </a:r>
            <a:r>
              <a:rPr lang="es-ES" sz="2000" dirty="0">
                <a:sym typeface="Wingdings" panose="05000000000000000000" pitchFamily="2" charset="2"/>
              </a:rPr>
              <a:t> </a:t>
            </a:r>
            <a:r>
              <a:rPr lang="es-ES" sz="2000" i="1" dirty="0" err="1" smtClean="0">
                <a:sym typeface="Wingdings" panose="05000000000000000000" pitchFamily="2" charset="2"/>
              </a:rPr>
              <a:t>rdfs:Class</a:t>
            </a:r>
            <a:endParaRPr lang="es-ES" sz="2000" i="1" dirty="0" smtClean="0">
              <a:sym typeface="Wingdings" panose="05000000000000000000" pitchFamily="2" charset="2"/>
            </a:endParaRPr>
          </a:p>
          <a:p>
            <a:pPr lvl="2"/>
            <a:r>
              <a:rPr lang="es-ES_tradnl" sz="2000" dirty="0" smtClean="0"/>
              <a:t>Persona </a:t>
            </a:r>
            <a:r>
              <a:rPr lang="es-ES_tradnl" sz="2000" dirty="0"/>
              <a:t>es una clase y tiene “prop1”, “prop2</a:t>
            </a:r>
            <a:r>
              <a:rPr lang="es-ES_tradnl" sz="2000" dirty="0" smtClean="0"/>
              <a:t>”,…</a:t>
            </a:r>
          </a:p>
          <a:p>
            <a:pPr lvl="2"/>
            <a:r>
              <a:rPr lang="es-ES_tradnl" sz="2000" dirty="0"/>
              <a:t>Juan es de tipo </a:t>
            </a:r>
            <a:r>
              <a:rPr lang="es-ES_tradnl" sz="2000" dirty="0" smtClean="0"/>
              <a:t>Persona</a:t>
            </a:r>
            <a:endParaRPr lang="es-ES" sz="2000" dirty="0"/>
          </a:p>
          <a:p>
            <a:pPr lvl="1"/>
            <a:r>
              <a:rPr lang="es-ES_tradnl" sz="2000" dirty="0"/>
              <a:t>Definir y restringir propiedades (concretizamos que clases pueden ir en los rangos y en los dominios)</a:t>
            </a:r>
          </a:p>
          <a:p>
            <a:pPr lvl="1"/>
            <a:r>
              <a:rPr lang="es-ES_tradnl" sz="2000" dirty="0"/>
              <a:t>Definir relaciones mas complejas (jerarquías de clases y propiedades) </a:t>
            </a:r>
            <a:r>
              <a:rPr lang="es-ES_tradnl" sz="2000" dirty="0">
                <a:sym typeface="Wingdings" panose="05000000000000000000" pitchFamily="2" charset="2"/>
              </a:rPr>
              <a:t> </a:t>
            </a:r>
            <a:r>
              <a:rPr lang="es-ES_tradnl" sz="2000" i="1" dirty="0" err="1" smtClean="0">
                <a:sym typeface="Wingdings" panose="05000000000000000000" pitchFamily="2" charset="2"/>
              </a:rPr>
              <a:t>rdfs:</a:t>
            </a:r>
            <a:r>
              <a:rPr lang="es-ES_tradnl" sz="2000" i="1" dirty="0" err="1" smtClean="0"/>
              <a:t>subClassOf</a:t>
            </a:r>
            <a:r>
              <a:rPr lang="es-ES_tradnl" sz="2000" dirty="0" smtClean="0"/>
              <a:t> </a:t>
            </a:r>
            <a:r>
              <a:rPr lang="es-ES_tradnl" sz="2000" dirty="0"/>
              <a:t>y </a:t>
            </a:r>
            <a:r>
              <a:rPr lang="es-ES_tradnl" sz="2000" i="1" dirty="0" err="1" smtClean="0"/>
              <a:t>rdfs:subPropertyOf</a:t>
            </a:r>
            <a:r>
              <a:rPr lang="es-ES_tradnl" sz="2000" u="sng" dirty="0" smtClean="0"/>
              <a:t> </a:t>
            </a:r>
          </a:p>
          <a:p>
            <a:pPr lvl="2"/>
            <a:r>
              <a:rPr lang="es-ES_tradnl" sz="2000" dirty="0"/>
              <a:t>Persona es </a:t>
            </a:r>
            <a:r>
              <a:rPr lang="es-ES_tradnl" sz="2000" dirty="0" err="1"/>
              <a:t>subclass</a:t>
            </a:r>
            <a:r>
              <a:rPr lang="es-ES_tradnl" sz="2000" dirty="0"/>
              <a:t> Animal</a:t>
            </a:r>
          </a:p>
          <a:p>
            <a:pPr lvl="2"/>
            <a:r>
              <a:rPr lang="es-ES_tradnl" sz="2000" dirty="0"/>
              <a:t>“padre” es </a:t>
            </a:r>
            <a:r>
              <a:rPr lang="es-ES_tradnl" sz="2000" dirty="0" err="1"/>
              <a:t>subproperty</a:t>
            </a:r>
            <a:r>
              <a:rPr lang="es-ES_tradnl" sz="2000" dirty="0"/>
              <a:t> “progenitor</a:t>
            </a:r>
          </a:p>
          <a:p>
            <a:pPr lvl="1"/>
            <a:r>
              <a:rPr lang="es-ES_tradnl" sz="2000" dirty="0"/>
              <a:t>Aprovechar la semántica formalmente definida para la inferencia de nuevo </a:t>
            </a:r>
            <a:r>
              <a:rPr lang="es-ES_tradnl" sz="2000" dirty="0" smtClean="0"/>
              <a:t>conocimiento </a:t>
            </a:r>
            <a:r>
              <a:rPr lang="es-ES_tradnl" sz="2000" dirty="0" smtClean="0">
                <a:sym typeface="Wingdings" panose="05000000000000000000" pitchFamily="2" charset="2"/>
              </a:rPr>
              <a:t> </a:t>
            </a:r>
            <a:r>
              <a:rPr lang="es-ES_tradnl" sz="2000" dirty="0" smtClean="0"/>
              <a:t>set </a:t>
            </a:r>
            <a:r>
              <a:rPr lang="es-ES_tradnl" sz="2000" dirty="0"/>
              <a:t>de reglas que permite a un razonador razonar con los datos existentes</a:t>
            </a:r>
            <a:r>
              <a:rPr lang="es-ES_tradnl" sz="2000" dirty="0" smtClean="0"/>
              <a:t>.</a:t>
            </a:r>
            <a:endParaRPr lang="en-US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es-E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314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co">
  <a:themeElements>
    <a:clrScheme name="Marco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Marco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rco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</Template>
  <TotalTime>0</TotalTime>
  <Words>3020</Words>
  <Application>Microsoft Office PowerPoint</Application>
  <PresentationFormat>Custom</PresentationFormat>
  <Paragraphs>490</Paragraphs>
  <Slides>43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Marco</vt:lpstr>
      <vt:lpstr>One level higher up: RDFS and OWL</vt:lpstr>
      <vt:lpstr>Índice e introducción</vt:lpstr>
      <vt:lpstr>Índice</vt:lpstr>
      <vt:lpstr>Introducción</vt:lpstr>
      <vt:lpstr>RDFS</vt:lpstr>
      <vt:lpstr>RDFS: Ejemplo</vt:lpstr>
      <vt:lpstr>RDFS: Introducción</vt:lpstr>
      <vt:lpstr>RDFS: Introducción</vt:lpstr>
      <vt:lpstr>RDFS: Introducción</vt:lpstr>
      <vt:lpstr>Definir clases</vt:lpstr>
      <vt:lpstr>RDFS: Ejemplo 2_1: Definir una clase</vt:lpstr>
      <vt:lpstr>RDFS: Ejemplo 2_2: Definir individuos de una clase</vt:lpstr>
      <vt:lpstr>Describir propiedades</vt:lpstr>
      <vt:lpstr>RDFS: Example 2_3: Definir una propiedad</vt:lpstr>
      <vt:lpstr>RDFS: Example 2_4: Describir una propiedad</vt:lpstr>
      <vt:lpstr>Literales RDF (Literals)</vt:lpstr>
      <vt:lpstr>RDFS: Example 2_5: Describir una propiedad</vt:lpstr>
      <vt:lpstr>Describir individuos</vt:lpstr>
      <vt:lpstr>RDFS: Example 2_6: Describir un individuo</vt:lpstr>
      <vt:lpstr>RDFS: Ejercicio 2_1</vt:lpstr>
      <vt:lpstr>Taxonomías</vt:lpstr>
      <vt:lpstr>RDFS: Example 2_7: Definir subclases</vt:lpstr>
      <vt:lpstr>RDFS: Otros elementos RDFS utiles para describir recursos</vt:lpstr>
      <vt:lpstr>OWL</vt:lpstr>
      <vt:lpstr>OWL: Introducción</vt:lpstr>
      <vt:lpstr>OWL: Introducción</vt:lpstr>
      <vt:lpstr>OWL: Ontología OWL</vt:lpstr>
      <vt:lpstr>OWL: Ontología OWL</vt:lpstr>
      <vt:lpstr>Individuos y Clases  en OWL</vt:lpstr>
      <vt:lpstr>Ejemplo 2_8: Definir clases e individuos en OWL</vt:lpstr>
      <vt:lpstr>Ejemplo 2_8: Definir clases e individuos en OWL</vt:lpstr>
      <vt:lpstr>Propiedades en OWL[5]</vt:lpstr>
      <vt:lpstr>Ejemplo 2_9: Definir propiedades en owl</vt:lpstr>
      <vt:lpstr>Ejemplo 2_9: Definir object properties con Protege</vt:lpstr>
      <vt:lpstr>Ejemplo 2_9: Definir data properties con Protege</vt:lpstr>
      <vt:lpstr>OWL: Expresiones de clases</vt:lpstr>
      <vt:lpstr>Ejemplo 2_10: Definir clases en OWL</vt:lpstr>
      <vt:lpstr>OWL: Equivalencia de términos</vt:lpstr>
      <vt:lpstr>OWL: Equivalencia de términos</vt:lpstr>
      <vt:lpstr>RDFS: Ejercicio 2_2</vt:lpstr>
      <vt:lpstr>RDFS: Ejercicio 2_2</vt:lpstr>
      <vt:lpstr>RDFS: Ejercicio 2_2</vt:lpstr>
      <vt:lpstr>Referencias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Máster en Business Analytics y Big Data </dc:title>
  <dc:subject/>
  <dc:creator>elena.garcia</dc:creator>
  <cp:keywords/>
  <dc:description/>
  <cp:lastModifiedBy>Sanguino Gonzalez, Maria Angeles</cp:lastModifiedBy>
  <cp:revision>570</cp:revision>
  <dcterms:created xsi:type="dcterms:W3CDTF">2014-11-13T11:19:44Z</dcterms:created>
  <dcterms:modified xsi:type="dcterms:W3CDTF">2015-07-04T10:54:46Z</dcterms:modified>
  <cp:category/>
</cp:coreProperties>
</file>

<file path=docProps/thumbnail.jpeg>
</file>